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61" r:id="rId3"/>
    <p:sldId id="259" r:id="rId4"/>
    <p:sldId id="283" r:id="rId5"/>
    <p:sldId id="277" r:id="rId6"/>
    <p:sldId id="256" r:id="rId7"/>
    <p:sldId id="276" r:id="rId8"/>
    <p:sldId id="274" r:id="rId9"/>
    <p:sldId id="258" r:id="rId10"/>
    <p:sldId id="278" r:id="rId11"/>
    <p:sldId id="260" r:id="rId12"/>
    <p:sldId id="279" r:id="rId13"/>
    <p:sldId id="281" r:id="rId14"/>
    <p:sldId id="264" r:id="rId15"/>
    <p:sldId id="263" r:id="rId16"/>
    <p:sldId id="284" r:id="rId17"/>
    <p:sldId id="265" r:id="rId18"/>
    <p:sldId id="266" r:id="rId19"/>
    <p:sldId id="282" r:id="rId20"/>
    <p:sldId id="285" r:id="rId21"/>
    <p:sldId id="262" r:id="rId22"/>
    <p:sldId id="280" r:id="rId23"/>
    <p:sldId id="267" r:id="rId24"/>
    <p:sldId id="268" r:id="rId25"/>
    <p:sldId id="269" r:id="rId26"/>
    <p:sldId id="286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981" userDrawn="1">
          <p15:clr>
            <a:srgbClr val="A4A3A4"/>
          </p15:clr>
        </p15:guide>
        <p15:guide id="3" orient="horz" pos="3271" userDrawn="1">
          <p15:clr>
            <a:srgbClr val="A4A3A4"/>
          </p15:clr>
        </p15:guide>
        <p15:guide id="4" pos="3500" userDrawn="1">
          <p15:clr>
            <a:srgbClr val="A4A3A4"/>
          </p15:clr>
        </p15:guide>
        <p15:guide id="5" pos="71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8AC9"/>
    <a:srgbClr val="111722"/>
    <a:srgbClr val="4F1B87"/>
    <a:srgbClr val="B9B9B9"/>
    <a:srgbClr val="777777"/>
    <a:srgbClr val="019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44" y="210"/>
      </p:cViewPr>
      <p:guideLst>
        <p:guide pos="3840"/>
        <p:guide orient="horz" pos="981"/>
        <p:guide orient="horz" pos="3271"/>
        <p:guide pos="3500"/>
        <p:guide pos="719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oreacamel\Downloads\stat_166202.xls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oreacamel\Downloads\stat_166203.xls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oreacamel\Downloads\stat_166204.xls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867599231406197E-2"/>
          <c:y val="3.9527585055674407E-2"/>
          <c:w val="0.92013475039824533"/>
          <c:h val="0.83375959694577417"/>
        </c:manualLayout>
      </c:layout>
      <c:lineChart>
        <c:grouping val="standard"/>
        <c:varyColors val="0"/>
        <c:ser>
          <c:idx val="0"/>
          <c:order val="0"/>
          <c:tx>
            <c:strRef>
              <c:f>Sheet0!$A$7</c:f>
              <c:strCache>
                <c:ptCount val="1"/>
                <c:pt idx="0">
                  <c:v>야구</c:v>
                </c:pt>
              </c:strCache>
            </c:strRef>
          </c:tx>
          <c:spPr>
            <a:ln w="31750" cap="rnd">
              <a:solidFill>
                <a:schemeClr val="tx1">
                  <a:lumMod val="85000"/>
                  <a:lumOff val="15000"/>
                  <a:alpha val="18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Sheet0!$B$6:$K$6</c:f>
              <c:strCache>
                <c:ptCount val="10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</c:strCache>
            </c:strRef>
          </c:cat>
          <c:val>
            <c:numRef>
              <c:f>Sheet0!$B$7:$K$7</c:f>
              <c:numCache>
                <c:formatCode>#,##0</c:formatCode>
                <c:ptCount val="10"/>
                <c:pt idx="0">
                  <c:v>13747</c:v>
                </c:pt>
                <c:pt idx="1">
                  <c:v>11373</c:v>
                </c:pt>
                <c:pt idx="2">
                  <c:v>11429</c:v>
                </c:pt>
                <c:pt idx="3">
                  <c:v>10357</c:v>
                </c:pt>
                <c:pt idx="4">
                  <c:v>11744</c:v>
                </c:pt>
                <c:pt idx="5">
                  <c:v>11839</c:v>
                </c:pt>
                <c:pt idx="6">
                  <c:v>11398</c:v>
                </c:pt>
                <c:pt idx="7">
                  <c:v>10280</c:v>
                </c:pt>
                <c:pt idx="8" formatCode="General">
                  <c:v>579</c:v>
                </c:pt>
                <c:pt idx="9">
                  <c:v>1937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8B5-4CAD-B311-9E7482386D33}"/>
            </c:ext>
          </c:extLst>
        </c:ser>
        <c:ser>
          <c:idx val="1"/>
          <c:order val="1"/>
          <c:tx>
            <c:strRef>
              <c:f>Sheet0!$A$8</c:f>
              <c:strCache>
                <c:ptCount val="1"/>
                <c:pt idx="0">
                  <c:v>축구</c:v>
                </c:pt>
              </c:strCache>
            </c:strRef>
          </c:tx>
          <c:spPr>
            <a:ln w="50800" cap="rnd">
              <a:solidFill>
                <a:srgbClr val="388AC9"/>
              </a:solidFill>
              <a:round/>
            </a:ln>
            <a:effectLst/>
          </c:spPr>
          <c:marker>
            <c:symbol val="none"/>
          </c:marker>
          <c:cat>
            <c:strRef>
              <c:f>Sheet0!$B$6:$K$6</c:f>
              <c:strCache>
                <c:ptCount val="10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</c:strCache>
            </c:strRef>
          </c:cat>
          <c:val>
            <c:numRef>
              <c:f>Sheet0!$B$8:$K$8</c:f>
              <c:numCache>
                <c:formatCode>#,##0</c:formatCode>
                <c:ptCount val="10"/>
                <c:pt idx="0">
                  <c:v>6853</c:v>
                </c:pt>
                <c:pt idx="1">
                  <c:v>5609</c:v>
                </c:pt>
                <c:pt idx="2">
                  <c:v>5048</c:v>
                </c:pt>
                <c:pt idx="3">
                  <c:v>4747</c:v>
                </c:pt>
                <c:pt idx="4">
                  <c:v>4734</c:v>
                </c:pt>
                <c:pt idx="5">
                  <c:v>4644</c:v>
                </c:pt>
                <c:pt idx="6">
                  <c:v>3812</c:v>
                </c:pt>
                <c:pt idx="7">
                  <c:v>5769</c:v>
                </c:pt>
                <c:pt idx="8" formatCode="General">
                  <c:v>383</c:v>
                </c:pt>
                <c:pt idx="9">
                  <c:v>1382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8B5-4CAD-B311-9E7482386D33}"/>
            </c:ext>
          </c:extLst>
        </c:ser>
        <c:ser>
          <c:idx val="2"/>
          <c:order val="2"/>
          <c:tx>
            <c:strRef>
              <c:f>Sheet0!$A$9</c:f>
              <c:strCache>
                <c:ptCount val="1"/>
                <c:pt idx="0">
                  <c:v>농구</c:v>
                </c:pt>
              </c:strCache>
            </c:strRef>
          </c:tx>
          <c:spPr>
            <a:ln w="317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Sheet0!$B$6:$K$6</c:f>
              <c:strCache>
                <c:ptCount val="10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</c:strCache>
            </c:strRef>
          </c:cat>
          <c:val>
            <c:numRef>
              <c:f>Sheet0!$B$9:$K$9</c:f>
              <c:numCache>
                <c:formatCode>#,##0</c:formatCode>
                <c:ptCount val="10"/>
                <c:pt idx="0">
                  <c:v>4528</c:v>
                </c:pt>
                <c:pt idx="1">
                  <c:v>4160</c:v>
                </c:pt>
                <c:pt idx="2">
                  <c:v>4450</c:v>
                </c:pt>
                <c:pt idx="3">
                  <c:v>3971</c:v>
                </c:pt>
                <c:pt idx="4">
                  <c:v>3542</c:v>
                </c:pt>
                <c:pt idx="5">
                  <c:v>3167</c:v>
                </c:pt>
                <c:pt idx="6">
                  <c:v>2896</c:v>
                </c:pt>
                <c:pt idx="7">
                  <c:v>2992</c:v>
                </c:pt>
                <c:pt idx="8" formatCode="General">
                  <c:v>217</c:v>
                </c:pt>
                <c:pt idx="9" formatCode="General">
                  <c:v>380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8B5-4CAD-B311-9E7482386D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70146175"/>
        <c:axId val="570142015"/>
      </c:lineChart>
      <c:catAx>
        <c:axId val="5701461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70142015"/>
        <c:crosses val="autoZero"/>
        <c:auto val="1"/>
        <c:lblAlgn val="ctr"/>
        <c:lblOffset val="100"/>
        <c:noMultiLvlLbl val="0"/>
      </c:catAx>
      <c:valAx>
        <c:axId val="570142015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70146175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Sheet0!$C$32</c:f>
              <c:strCache>
                <c:ptCount val="1"/>
                <c:pt idx="0">
                  <c:v>야구</c:v>
                </c:pt>
              </c:strCache>
            </c:strRef>
          </c:tx>
          <c:spPr>
            <a:ln w="31750" cap="rnd">
              <a:solidFill>
                <a:schemeClr val="tx1">
                  <a:alpha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Sheet0!$B$33:$B$41</c:f>
              <c:strCach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strCache>
            </c:strRef>
          </c:cat>
          <c:val>
            <c:numRef>
              <c:f>Sheet0!$C$33:$C$41</c:f>
              <c:numCache>
                <c:formatCode>General</c:formatCode>
                <c:ptCount val="9"/>
                <c:pt idx="0">
                  <c:v>81.599999999999994</c:v>
                </c:pt>
                <c:pt idx="1">
                  <c:v>70.400000000000006</c:v>
                </c:pt>
                <c:pt idx="2">
                  <c:v>67.3</c:v>
                </c:pt>
                <c:pt idx="3">
                  <c:v>61.5</c:v>
                </c:pt>
                <c:pt idx="4">
                  <c:v>64.5</c:v>
                </c:pt>
                <c:pt idx="5">
                  <c:v>65.099999999999994</c:v>
                </c:pt>
                <c:pt idx="6">
                  <c:v>63.5</c:v>
                </c:pt>
                <c:pt idx="7">
                  <c:v>54.8</c:v>
                </c:pt>
                <c:pt idx="8">
                  <c:v>2.6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17D-41F0-B894-8566116DC775}"/>
            </c:ext>
          </c:extLst>
        </c:ser>
        <c:ser>
          <c:idx val="1"/>
          <c:order val="1"/>
          <c:tx>
            <c:strRef>
              <c:f>Sheet0!$D$32</c:f>
              <c:strCache>
                <c:ptCount val="1"/>
                <c:pt idx="0">
                  <c:v>축구</c:v>
                </c:pt>
              </c:strCache>
            </c:strRef>
          </c:tx>
          <c:spPr>
            <a:ln w="50800" cap="rnd">
              <a:solidFill>
                <a:srgbClr val="388AC9"/>
              </a:solidFill>
              <a:round/>
            </a:ln>
            <a:effectLst/>
          </c:spPr>
          <c:marker>
            <c:symbol val="none"/>
          </c:marker>
          <c:cat>
            <c:strRef>
              <c:f>Sheet0!$B$33:$B$41</c:f>
              <c:strCach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strCache>
            </c:strRef>
          </c:cat>
          <c:val>
            <c:numRef>
              <c:f>Sheet0!$D$33:$D$41</c:f>
              <c:numCache>
                <c:formatCode>General</c:formatCode>
                <c:ptCount val="9"/>
                <c:pt idx="0">
                  <c:v>20.7</c:v>
                </c:pt>
                <c:pt idx="1">
                  <c:v>16.2</c:v>
                </c:pt>
                <c:pt idx="2">
                  <c:v>16</c:v>
                </c:pt>
                <c:pt idx="3">
                  <c:v>13.5</c:v>
                </c:pt>
                <c:pt idx="4">
                  <c:v>14.8</c:v>
                </c:pt>
                <c:pt idx="5">
                  <c:v>14.5</c:v>
                </c:pt>
                <c:pt idx="6">
                  <c:v>11.9</c:v>
                </c:pt>
                <c:pt idx="7">
                  <c:v>19.5</c:v>
                </c:pt>
                <c:pt idx="8">
                  <c:v>1.3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17D-41F0-B894-8566116DC775}"/>
            </c:ext>
          </c:extLst>
        </c:ser>
        <c:ser>
          <c:idx val="2"/>
          <c:order val="2"/>
          <c:tx>
            <c:strRef>
              <c:f>Sheet0!$E$32</c:f>
              <c:strCache>
                <c:ptCount val="1"/>
                <c:pt idx="0">
                  <c:v>농구</c:v>
                </c:pt>
              </c:strCache>
            </c:strRef>
          </c:tx>
          <c:spPr>
            <a:ln w="31750" cap="rnd">
              <a:solidFill>
                <a:srgbClr val="777777"/>
              </a:solidFill>
              <a:round/>
            </a:ln>
            <a:effectLst/>
          </c:spPr>
          <c:marker>
            <c:symbol val="none"/>
          </c:marker>
          <c:cat>
            <c:strRef>
              <c:f>Sheet0!$B$33:$B$41</c:f>
              <c:strCach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strCache>
            </c:strRef>
          </c:cat>
          <c:val>
            <c:numRef>
              <c:f>Sheet0!$E$33:$E$41</c:f>
              <c:numCache>
                <c:formatCode>General</c:formatCode>
                <c:ptCount val="9"/>
                <c:pt idx="0">
                  <c:v>67.5</c:v>
                </c:pt>
                <c:pt idx="1">
                  <c:v>69.5</c:v>
                </c:pt>
                <c:pt idx="2">
                  <c:v>73.2</c:v>
                </c:pt>
                <c:pt idx="3">
                  <c:v>66.7</c:v>
                </c:pt>
                <c:pt idx="4">
                  <c:v>63.3</c:v>
                </c:pt>
                <c:pt idx="5">
                  <c:v>57.6</c:v>
                </c:pt>
                <c:pt idx="6">
                  <c:v>52.5</c:v>
                </c:pt>
                <c:pt idx="7">
                  <c:v>53.8</c:v>
                </c:pt>
                <c:pt idx="8">
                  <c:v>54.7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17D-41F0-B894-8566116DC7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70103327"/>
        <c:axId val="570105407"/>
      </c:lineChart>
      <c:catAx>
        <c:axId val="5701033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70105407"/>
        <c:crosses val="autoZero"/>
        <c:auto val="1"/>
        <c:lblAlgn val="ctr"/>
        <c:lblOffset val="100"/>
        <c:noMultiLvlLbl val="0"/>
      </c:catAx>
      <c:valAx>
        <c:axId val="57010540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70103327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8604938496221456E-2"/>
          <c:y val="2.7901080782416605E-2"/>
          <c:w val="0.87688837909108597"/>
          <c:h val="0.79126394092879837"/>
        </c:manualLayout>
      </c:layout>
      <c:lineChart>
        <c:grouping val="standard"/>
        <c:varyColors val="0"/>
        <c:ser>
          <c:idx val="0"/>
          <c:order val="0"/>
          <c:tx>
            <c:strRef>
              <c:f>Sheet0!$A$4</c:f>
              <c:strCache>
                <c:ptCount val="1"/>
                <c:pt idx="0">
                  <c:v>야구</c:v>
                </c:pt>
              </c:strCache>
            </c:strRef>
          </c:tx>
          <c:spPr>
            <a:ln w="28575" cap="rnd">
              <a:solidFill>
                <a:srgbClr val="111722">
                  <a:alpha val="2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Sheet0!$B$3:$I$3</c:f>
              <c:strCache>
                <c:ptCount val="8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  <c:pt idx="6">
                  <c:v>2020</c:v>
                </c:pt>
                <c:pt idx="7">
                  <c:v>2021</c:v>
                </c:pt>
              </c:strCache>
            </c:strRef>
          </c:cat>
          <c:val>
            <c:numRef>
              <c:f>Sheet0!$B$4:$I$4</c:f>
              <c:numCache>
                <c:formatCode>#,##0</c:formatCode>
                <c:ptCount val="8"/>
                <c:pt idx="0">
                  <c:v>6754619</c:v>
                </c:pt>
                <c:pt idx="1">
                  <c:v>7622495</c:v>
                </c:pt>
                <c:pt idx="2">
                  <c:v>8631829</c:v>
                </c:pt>
                <c:pt idx="3">
                  <c:v>8713420</c:v>
                </c:pt>
                <c:pt idx="4">
                  <c:v>8400502</c:v>
                </c:pt>
                <c:pt idx="5">
                  <c:v>7535075</c:v>
                </c:pt>
                <c:pt idx="6">
                  <c:v>424399</c:v>
                </c:pt>
                <c:pt idx="7">
                  <c:v>1416061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056-4425-A213-08BFA87A361C}"/>
            </c:ext>
          </c:extLst>
        </c:ser>
        <c:ser>
          <c:idx val="1"/>
          <c:order val="1"/>
          <c:tx>
            <c:strRef>
              <c:f>Sheet0!$A$5</c:f>
              <c:strCache>
                <c:ptCount val="1"/>
                <c:pt idx="0">
                  <c:v>축구</c:v>
                </c:pt>
              </c:strCache>
            </c:strRef>
          </c:tx>
          <c:spPr>
            <a:ln w="50800" cap="rnd">
              <a:solidFill>
                <a:srgbClr val="388AC9"/>
              </a:solidFill>
              <a:round/>
            </a:ln>
            <a:effectLst/>
          </c:spPr>
          <c:marker>
            <c:symbol val="none"/>
          </c:marker>
          <c:cat>
            <c:strRef>
              <c:f>Sheet0!$B$3:$I$3</c:f>
              <c:strCache>
                <c:ptCount val="8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  <c:pt idx="6">
                  <c:v>2020</c:v>
                </c:pt>
                <c:pt idx="7">
                  <c:v>2021</c:v>
                </c:pt>
              </c:strCache>
            </c:strRef>
          </c:cat>
          <c:val>
            <c:numRef>
              <c:f>Sheet0!$B$5:$I$5</c:f>
              <c:numCache>
                <c:formatCode>#,##0</c:formatCode>
                <c:ptCount val="8"/>
                <c:pt idx="0">
                  <c:v>2084768</c:v>
                </c:pt>
                <c:pt idx="1">
                  <c:v>2150416</c:v>
                </c:pt>
                <c:pt idx="2">
                  <c:v>2139826</c:v>
                </c:pt>
                <c:pt idx="3">
                  <c:v>1913164</c:v>
                </c:pt>
                <c:pt idx="4">
                  <c:v>1570628</c:v>
                </c:pt>
                <c:pt idx="5">
                  <c:v>2376923</c:v>
                </c:pt>
                <c:pt idx="6">
                  <c:v>114412</c:v>
                </c:pt>
                <c:pt idx="7">
                  <c:v>572276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056-4425-A213-08BFA87A361C}"/>
            </c:ext>
          </c:extLst>
        </c:ser>
        <c:ser>
          <c:idx val="2"/>
          <c:order val="2"/>
          <c:tx>
            <c:strRef>
              <c:f>Sheet0!$A$6</c:f>
              <c:strCache>
                <c:ptCount val="1"/>
                <c:pt idx="0">
                  <c:v>농구(남)</c:v>
                </c:pt>
              </c:strCache>
            </c:strRef>
          </c:tx>
          <c:spPr>
            <a:ln w="28575" cap="rnd">
              <a:solidFill>
                <a:srgbClr val="777777"/>
              </a:solidFill>
              <a:round/>
            </a:ln>
            <a:effectLst/>
          </c:spPr>
          <c:marker>
            <c:symbol val="none"/>
          </c:marker>
          <c:cat>
            <c:strRef>
              <c:f>Sheet0!$B$3:$I$3</c:f>
              <c:strCache>
                <c:ptCount val="8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  <c:pt idx="6">
                  <c:v>2020</c:v>
                </c:pt>
                <c:pt idx="7">
                  <c:v>2021</c:v>
                </c:pt>
              </c:strCache>
            </c:strRef>
          </c:cat>
          <c:val>
            <c:numRef>
              <c:f>Sheet0!$B$6:$I$6</c:f>
              <c:numCache>
                <c:formatCode>#,##0</c:formatCode>
                <c:ptCount val="8"/>
                <c:pt idx="0">
                  <c:v>1303988</c:v>
                </c:pt>
                <c:pt idx="1">
                  <c:v>1163557</c:v>
                </c:pt>
                <c:pt idx="2">
                  <c:v>1030846</c:v>
                </c:pt>
                <c:pt idx="3">
                  <c:v>927844</c:v>
                </c:pt>
                <c:pt idx="4">
                  <c:v>848395</c:v>
                </c:pt>
                <c:pt idx="5">
                  <c:v>873782</c:v>
                </c:pt>
                <c:pt idx="6">
                  <c:v>46307</c:v>
                </c:pt>
                <c:pt idx="7">
                  <c:v>110235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056-4425-A213-08BFA87A36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92958975"/>
        <c:axId val="1692968543"/>
      </c:lineChart>
      <c:catAx>
        <c:axId val="16929589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92968543"/>
        <c:crosses val="autoZero"/>
        <c:auto val="1"/>
        <c:lblAlgn val="ctr"/>
        <c:lblOffset val="100"/>
        <c:noMultiLvlLbl val="0"/>
      </c:catAx>
      <c:valAx>
        <c:axId val="1692968543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929589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74897C-F56F-3277-F7C6-B5937A9363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2BFCBBD-22A9-BA2C-CC7C-A280760D61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22EB4C-19DB-5A34-169C-4E2BEA941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23C1B-6C8C-4E49-ABFB-62D4894DF2E7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EFC5F5-D186-2356-DCF8-651545543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94BA01-5C47-4306-0A9D-F6F290D61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D78CA-979D-4088-8FB2-7E6666DC2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590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5F2F0A-2962-D662-4091-FA47BEE3B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89ECDA-CA41-609F-90CD-F4957822A1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5D6CE8-8B99-6A9A-635F-035AC92D5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23C1B-6C8C-4E49-ABFB-62D4894DF2E7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EA72D9-9C40-2004-42EA-15C19828A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949EF9-3C53-73AB-33A9-B015AA7CC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D78CA-979D-4088-8FB2-7E6666DC2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711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EEAD089-1167-F5A8-21B6-E59FF6BBD6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23B338-9603-EB1E-AB6C-F8016F705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453202-DEAC-1E7A-2B60-AEA6F035D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23C1B-6C8C-4E49-ABFB-62D4894DF2E7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7D674A-5D33-2340-E816-F9C15E98F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AEAC9F-2BB8-8022-1346-79C6F44CF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D78CA-979D-4088-8FB2-7E6666DC2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172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BAB20-C5ED-D32E-DF58-32C5EFE42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7437A8-90AC-A0DA-3F15-F74FFCF4B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BC8B3D-F9DD-C969-DCAC-964C60B96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23C1B-6C8C-4E49-ABFB-62D4894DF2E7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72D9F5-509D-2BD1-410D-0FEFFE427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980E11-62C5-102E-4714-B22516413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D78CA-979D-4088-8FB2-7E6666DC2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791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91B58B-E6D0-4224-C2A2-7352A0A88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0490B0-A42F-DDF0-2BF4-22EEA0F3E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711437-A236-236F-ADA1-8711C4256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23C1B-6C8C-4E49-ABFB-62D4894DF2E7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1C0581-69D7-A1FF-80F4-D94384052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E72796-F662-05CD-83A8-81125B6E3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D78CA-979D-4088-8FB2-7E6666DC2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35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C03FBF-30FA-76A3-86A0-E1BFBBDD9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802FE4-FEE0-EEB1-8388-A81951F06E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98F213-A6C4-0B3C-9517-7322528F6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CED26B-5A40-0873-2930-6E8FA7C3D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23C1B-6C8C-4E49-ABFB-62D4894DF2E7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A2A0DB-E858-35A5-DF1E-1D9D864C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9B46A0-13C0-C111-54FB-7CEF1AC82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D78CA-979D-4088-8FB2-7E6666DC2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90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878094-A504-BC95-52D8-72F7F7FEF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B1F350-E1F4-D09D-8582-BE6B20AE0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D2D9F8-7FE8-DC6C-CB51-99FD65DBFA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FFB778-0D50-A2C1-07E7-40A3FC28F1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6E7763-0D32-7251-96F6-18C3386CF0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BFF3252-ADFC-9FEE-F551-901E7D4BC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23C1B-6C8C-4E49-ABFB-62D4894DF2E7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350F031-580A-9253-3649-959E35941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8A33CD4-247F-B688-E935-E0B59637A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D78CA-979D-4088-8FB2-7E6666DC2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339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F91AF-4212-02C9-90AF-99A0CC545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2B13972-BF15-D2A5-6836-BD4F0E247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23C1B-6C8C-4E49-ABFB-62D4894DF2E7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B5B28C5-DEB9-BC1D-A9F7-9F52DA50E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F36A7B-9A93-0C8F-3BB5-514E9CDA4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D78CA-979D-4088-8FB2-7E6666DC2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017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10F9B15-C652-A8AA-F9CC-1AE639B5A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23C1B-6C8C-4E49-ABFB-62D4894DF2E7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2A15413-2911-EE69-D5D9-BCC6E624B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F875BB-ABE0-26C8-6369-2E6C92C94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D78CA-979D-4088-8FB2-7E6666DC2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758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3AD40-F3EB-BA43-59AB-BEEA4ECAF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2E0D2E-35D6-C43A-75D6-D71CA1474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19235F-4885-13E4-9E35-72DE6EC97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414ACF-D14D-3F6F-B084-329105F19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23C1B-6C8C-4E49-ABFB-62D4894DF2E7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EC7DA8-8043-9C6A-A5C1-D400CB09E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8EF655-3F6F-5A9A-A149-142B48284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D78CA-979D-4088-8FB2-7E6666DC2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74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AA26C4-838D-04FC-7CB3-8416BCDE6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AF3B563-4429-9FBD-447C-7861993055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D3C767-6F3C-D9D5-377D-BAA58299AF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D0A3BE-5AB9-5752-05BF-767978223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23C1B-6C8C-4E49-ABFB-62D4894DF2E7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CAE5D2-940A-64F3-5B00-96C03071F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99A30D-EC8B-DC51-2666-4034298D6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D78CA-979D-4088-8FB2-7E6666DC2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007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877CF60-460E-8715-748E-5F5D38279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0BEBB6-3C64-FB3E-A6DD-9E7CE6DB86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F3B89A-CCCC-1E9C-501E-FF5B6F0768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E23C1B-6C8C-4E49-ABFB-62D4894DF2E7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B0A0D9-4853-91DE-67F9-C8D3A9C6EA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2B739A-9565-CE07-BFDE-2935E44CEA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0D78CA-979D-4088-8FB2-7E6666DC2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684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73C73EF5-ADD3-CBA1-B52B-668997A1157E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pic>
          <p:nvPicPr>
            <p:cNvPr id="1034" name="Picture 10" descr="한국의 축구장들 (feat. 세계 10대 경기장) : 네이버 블로그">
              <a:extLst>
                <a:ext uri="{FF2B5EF4-FFF2-40B4-BE49-F238E27FC236}">
                  <a16:creationId xmlns:a16="http://schemas.microsoft.com/office/drawing/2014/main" id="{E00745BA-8ACB-D219-644E-45CDD00AE8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578" b="3919"/>
            <a:stretch/>
          </p:blipFill>
          <p:spPr bwMode="auto">
            <a:xfrm>
              <a:off x="0" y="322239"/>
              <a:ext cx="12192000" cy="6535762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1CDD5DC-526C-C1FC-11E5-093B3E956BBB}"/>
                </a:ext>
              </a:extLst>
            </p:cNvPr>
            <p:cNvSpPr/>
            <p:nvPr/>
          </p:nvSpPr>
          <p:spPr>
            <a:xfrm rot="10800000">
              <a:off x="0" y="0"/>
              <a:ext cx="12192000" cy="6858000"/>
            </a:xfrm>
            <a:prstGeom prst="rect">
              <a:avLst/>
            </a:prstGeom>
            <a:gradFill>
              <a:gsLst>
                <a:gs pos="16000">
                  <a:schemeClr val="bg1">
                    <a:alpha val="0"/>
                  </a:schemeClr>
                </a:gs>
                <a:gs pos="100000">
                  <a:schemeClr val="bg1"/>
                </a:gs>
                <a:gs pos="53000">
                  <a:schemeClr val="bg1"/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F6D5930D-D485-69C8-7EF6-89737A2E8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765" y="2188374"/>
            <a:ext cx="4074469" cy="113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450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838EBA5-7875-ADD1-63EE-30E79D21E4E9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2604655"/>
          </a:xfrm>
          <a:prstGeom prst="rect">
            <a:avLst/>
          </a:prstGeom>
          <a:solidFill>
            <a:srgbClr val="388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A1B1AA-BF0C-6781-14C7-ECDAF120E30B}"/>
              </a:ext>
            </a:extLst>
          </p:cNvPr>
          <p:cNvSpPr txBox="1"/>
          <p:nvPr/>
        </p:nvSpPr>
        <p:spPr>
          <a:xfrm>
            <a:off x="881720" y="452046"/>
            <a:ext cx="13740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</a:rPr>
              <a:t>02</a:t>
            </a:r>
            <a:endParaRPr lang="ko-KR" altLang="en-US" sz="80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8C87A-D8B1-8355-E738-922C7341256B}"/>
              </a:ext>
            </a:extLst>
          </p:cNvPr>
          <p:cNvSpPr txBox="1"/>
          <p:nvPr/>
        </p:nvSpPr>
        <p:spPr>
          <a:xfrm>
            <a:off x="1216106" y="3429000"/>
            <a:ext cx="2412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K</a:t>
            </a:r>
            <a:r>
              <a:rPr lang="ko-KR" altLang="en-US" b="1" dirty="0"/>
              <a:t>리그 운영 현황분석 </a:t>
            </a:r>
          </a:p>
          <a:p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CC1311-F770-7726-A70B-488FBDC05873}"/>
              </a:ext>
            </a:extLst>
          </p:cNvPr>
          <p:cNvSpPr txBox="1"/>
          <p:nvPr/>
        </p:nvSpPr>
        <p:spPr>
          <a:xfrm>
            <a:off x="1216106" y="3913445"/>
            <a:ext cx="3463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운영 현황 데이터 분석을 통하여 </a:t>
            </a:r>
            <a:endParaRPr lang="en-US" altLang="ko-KR" sz="1200" dirty="0"/>
          </a:p>
          <a:p>
            <a:r>
              <a:rPr lang="ko-KR" altLang="en-US" sz="1200" dirty="0"/>
              <a:t>의미 있는 분석을 도출한다</a:t>
            </a:r>
            <a:r>
              <a:rPr lang="en-US" altLang="ko-KR" sz="12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4951D4-5C92-5661-BD3D-CB9B8098BA63}"/>
              </a:ext>
            </a:extLst>
          </p:cNvPr>
          <p:cNvSpPr txBox="1"/>
          <p:nvPr/>
        </p:nvSpPr>
        <p:spPr>
          <a:xfrm>
            <a:off x="214502" y="6447270"/>
            <a:ext cx="631371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더스포츠 기업 분석 보고서 </a:t>
            </a:r>
            <a:r>
              <a:rPr lang="en-US" altLang="ko-KR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02 K</a:t>
            </a:r>
            <a:r>
              <a:rPr lang="ko-KR" altLang="en-US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리그 운영현황 분석</a:t>
            </a:r>
          </a:p>
        </p:txBody>
      </p:sp>
    </p:spTree>
    <p:extLst>
      <p:ext uri="{BB962C8B-B14F-4D97-AF65-F5344CB8AC3E}">
        <p14:creationId xmlns:p14="http://schemas.microsoft.com/office/powerpoint/2010/main" val="239442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2FBA362F-FD3C-F5AC-DACE-2BC059992C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2961330"/>
              </p:ext>
            </p:extLst>
          </p:nvPr>
        </p:nvGraphicFramePr>
        <p:xfrm>
          <a:off x="3589329" y="1956816"/>
          <a:ext cx="7793329" cy="42592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54D582F-6A4A-CD0E-5D48-BCE08E3BE4BB}"/>
              </a:ext>
            </a:extLst>
          </p:cNvPr>
          <p:cNvSpPr txBox="1"/>
          <p:nvPr/>
        </p:nvSpPr>
        <p:spPr>
          <a:xfrm>
            <a:off x="593213" y="145718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국내 프로스포츠 경기당 </a:t>
            </a:r>
            <a:endParaRPr lang="en-US" altLang="ko-KR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ko-KR" altLang="en-US" b="1" i="0" dirty="0">
                <a:solidFill>
                  <a:srgbClr val="388AC9"/>
                </a:solidFill>
                <a:effectLst/>
                <a:latin typeface="arial" panose="020B0604020202020204" pitchFamily="34" charset="0"/>
              </a:rPr>
              <a:t>평균 관중 추이</a:t>
            </a:r>
            <a:endParaRPr lang="ko-KR" altLang="en-US" b="1" dirty="0">
              <a:solidFill>
                <a:srgbClr val="388AC9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FED636-E61C-95B9-6BD9-60B8F6B21B3A}"/>
              </a:ext>
            </a:extLst>
          </p:cNvPr>
          <p:cNvSpPr txBox="1"/>
          <p:nvPr/>
        </p:nvSpPr>
        <p:spPr>
          <a:xfrm>
            <a:off x="756175" y="4925347"/>
            <a:ext cx="2615184" cy="107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/>
              <a:t>축구의 인기가 줄어들다 </a:t>
            </a:r>
            <a:r>
              <a:rPr lang="en-US" altLang="ko-KR" sz="1100" b="1" dirty="0">
                <a:solidFill>
                  <a:srgbClr val="388AC9"/>
                </a:solidFill>
              </a:rPr>
              <a:t>2019</a:t>
            </a:r>
            <a:r>
              <a:rPr lang="ko-KR" altLang="en-US" sz="1100" b="1" dirty="0">
                <a:solidFill>
                  <a:srgbClr val="388AC9"/>
                </a:solidFill>
              </a:rPr>
              <a:t>시즌에 급격하게 증가</a:t>
            </a:r>
            <a:r>
              <a:rPr lang="ko-KR" altLang="en-US" sz="1100" dirty="0"/>
              <a:t>하는 것을 볼 수 있다</a:t>
            </a:r>
            <a:r>
              <a:rPr lang="en-US" altLang="ko-KR" sz="1100" dirty="0"/>
              <a:t>.  </a:t>
            </a:r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>
              <a:lnSpc>
                <a:spcPct val="150000"/>
              </a:lnSpc>
            </a:pPr>
            <a:endParaRPr lang="ko-KR" alt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DE58C0-74DE-226A-F49E-C5B93888E6A3}"/>
              </a:ext>
            </a:extLst>
          </p:cNvPr>
          <p:cNvSpPr txBox="1"/>
          <p:nvPr/>
        </p:nvSpPr>
        <p:spPr>
          <a:xfrm>
            <a:off x="9051738" y="6000641"/>
            <a:ext cx="245141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ctr"/>
            <a:r>
              <a:rPr lang="ko-KR" altLang="en-US" sz="800" b="1" i="0" dirty="0">
                <a:solidFill>
                  <a:srgbClr val="000000"/>
                </a:solidFill>
                <a:effectLst/>
                <a:latin typeface="나눔고딕" panose="020B0503020000020004" pitchFamily="2" charset="-127"/>
                <a:ea typeface="나눔고딕" panose="020B0503020000020004" pitchFamily="2" charset="-127"/>
              </a:rPr>
              <a:t>출처 </a:t>
            </a:r>
            <a:r>
              <a:rPr lang="en-US" altLang="ko-KR" sz="800" b="1" i="0" dirty="0">
                <a:solidFill>
                  <a:srgbClr val="000000"/>
                </a:solidFill>
                <a:effectLst/>
                <a:latin typeface="나눔고딕" panose="020B0503020000020004" pitchFamily="2" charset="-127"/>
                <a:ea typeface="나눔고딕" panose="020B0503020000020004" pitchFamily="2" charset="-127"/>
              </a:rPr>
              <a:t>:</a:t>
            </a:r>
            <a:r>
              <a:rPr lang="ko-KR" altLang="en-US" sz="800" dirty="0">
                <a:solidFill>
                  <a:srgbClr val="000000"/>
                </a:solidFill>
                <a:latin typeface="나눔고딕" panose="020B0503020000020004" pitchFamily="2" charset="-127"/>
                <a:ea typeface="나눔고딕" panose="020B0503020000020004" pitchFamily="2" charset="-127"/>
              </a:rPr>
              <a:t> </a:t>
            </a:r>
            <a:r>
              <a:rPr lang="ko-KR" altLang="en-US" sz="800" b="0" i="0" dirty="0">
                <a:solidFill>
                  <a:srgbClr val="000000"/>
                </a:solidFill>
                <a:effectLst/>
                <a:latin typeface="나눔고딕" panose="020B0503020000020004" pitchFamily="2" charset="-127"/>
                <a:ea typeface="나눔고딕" panose="020B0503020000020004" pitchFamily="2" charset="-127"/>
              </a:rPr>
              <a:t>문화체육관광부 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나눔고딕" panose="020B0503020000020004" pitchFamily="2" charset="-127"/>
                <a:ea typeface="나눔고딕" panose="020B0503020000020004" pitchFamily="2" charset="-127"/>
              </a:rPr>
              <a:t>(</a:t>
            </a:r>
            <a:r>
              <a:rPr lang="ko-KR" altLang="en-US" sz="800" b="0" i="0" dirty="0">
                <a:solidFill>
                  <a:srgbClr val="000000"/>
                </a:solidFill>
                <a:effectLst/>
                <a:latin typeface="나눔고딕" panose="020B0503020000020004" pitchFamily="2" charset="-127"/>
                <a:ea typeface="나눔고딕" panose="020B0503020000020004" pitchFamily="2" charset="-127"/>
              </a:rPr>
              <a:t>프로스포츠 경기단체 자료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나눔고딕" panose="020B0503020000020004" pitchFamily="2" charset="-127"/>
                <a:ea typeface="나눔고딕" panose="020B0503020000020004" pitchFamily="2" charset="-127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9AD193-6F57-A6A7-C229-5E9D63EB85F3}"/>
              </a:ext>
            </a:extLst>
          </p:cNvPr>
          <p:cNvSpPr txBox="1"/>
          <p:nvPr/>
        </p:nvSpPr>
        <p:spPr>
          <a:xfrm>
            <a:off x="214502" y="6447270"/>
            <a:ext cx="631371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더스포츠 기업 분석 보고서 </a:t>
            </a:r>
            <a:r>
              <a:rPr lang="en-US" altLang="ko-KR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02 K</a:t>
            </a:r>
            <a:r>
              <a:rPr lang="ko-KR" altLang="en-US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리그 운영현황 분석</a:t>
            </a:r>
          </a:p>
        </p:txBody>
      </p:sp>
    </p:spTree>
    <p:extLst>
      <p:ext uri="{BB962C8B-B14F-4D97-AF65-F5344CB8AC3E}">
        <p14:creationId xmlns:p14="http://schemas.microsoft.com/office/powerpoint/2010/main" val="2976961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838F6A06-C3D6-5694-4C44-4EF38DBD31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2818195"/>
              </p:ext>
            </p:extLst>
          </p:nvPr>
        </p:nvGraphicFramePr>
        <p:xfrm>
          <a:off x="3546764" y="1761836"/>
          <a:ext cx="7883237" cy="45373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EFFB354-0D1B-B7F6-2DF6-C1849072415F}"/>
              </a:ext>
            </a:extLst>
          </p:cNvPr>
          <p:cNvSpPr txBox="1"/>
          <p:nvPr/>
        </p:nvSpPr>
        <p:spPr>
          <a:xfrm>
            <a:off x="704050" y="15029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</a:rPr>
              <a:t>국내 프로스포츠 </a:t>
            </a:r>
            <a:endParaRPr lang="en-US" altLang="ko-KR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ko-KR" altLang="en-US" b="1" dirty="0">
                <a:solidFill>
                  <a:srgbClr val="388AC9"/>
                </a:solidFill>
                <a:latin typeface="arial" panose="020B0604020202020204" pitchFamily="34" charset="0"/>
              </a:rPr>
              <a:t>좌석 점유율</a:t>
            </a:r>
            <a:endParaRPr lang="ko-KR" altLang="en-US" b="1" dirty="0">
              <a:solidFill>
                <a:srgbClr val="388AC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9958A0-D3A2-36B4-1D8D-37BA3AE5786E}"/>
              </a:ext>
            </a:extLst>
          </p:cNvPr>
          <p:cNvSpPr txBox="1"/>
          <p:nvPr/>
        </p:nvSpPr>
        <p:spPr>
          <a:xfrm>
            <a:off x="704050" y="4563440"/>
            <a:ext cx="2615184" cy="1583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/>
              <a:t>좌석 점유율을 해당 스포츠에 흥행에 지표가 된다</a:t>
            </a:r>
            <a:r>
              <a:rPr lang="en-US" altLang="ko-KR" sz="1100" dirty="0"/>
              <a:t>. K</a:t>
            </a:r>
            <a:r>
              <a:rPr lang="ko-KR" altLang="en-US" sz="1100" dirty="0"/>
              <a:t>리그 좌석 점유율을 높이기 위해서 </a:t>
            </a:r>
            <a:r>
              <a:rPr lang="ko-KR" altLang="en-US" sz="1100" b="1" dirty="0">
                <a:solidFill>
                  <a:srgbClr val="388AC9"/>
                </a:solidFill>
              </a:rPr>
              <a:t>새로운 관중 유치를 위한 마케팅이 </a:t>
            </a:r>
            <a:r>
              <a:rPr lang="ko-KR" altLang="en-US" sz="1100" dirty="0"/>
              <a:t>우선적으로 시행되어야 한다</a:t>
            </a:r>
            <a:r>
              <a:rPr lang="en-US" altLang="ko-KR" sz="1100" dirty="0"/>
              <a:t>. </a:t>
            </a:r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>
              <a:lnSpc>
                <a:spcPct val="150000"/>
              </a:lnSpc>
            </a:pPr>
            <a:endParaRPr lang="ko-KR" alt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5A5CD5-7C85-B676-2851-291CDFB1552C}"/>
              </a:ext>
            </a:extLst>
          </p:cNvPr>
          <p:cNvSpPr txBox="1"/>
          <p:nvPr/>
        </p:nvSpPr>
        <p:spPr>
          <a:xfrm>
            <a:off x="9051738" y="6000641"/>
            <a:ext cx="245141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ctr"/>
            <a:r>
              <a:rPr lang="ko-KR" altLang="en-US" sz="800" b="1" i="0" dirty="0">
                <a:solidFill>
                  <a:srgbClr val="000000"/>
                </a:solidFill>
                <a:effectLst/>
                <a:latin typeface="나눔고딕" panose="020B0503020000020004" pitchFamily="2" charset="-127"/>
                <a:ea typeface="나눔고딕" panose="020B0503020000020004" pitchFamily="2" charset="-127"/>
              </a:rPr>
              <a:t>출처 </a:t>
            </a:r>
            <a:r>
              <a:rPr lang="en-US" altLang="ko-KR" sz="800" b="1" i="0" dirty="0">
                <a:solidFill>
                  <a:srgbClr val="000000"/>
                </a:solidFill>
                <a:effectLst/>
                <a:latin typeface="나눔고딕" panose="020B0503020000020004" pitchFamily="2" charset="-127"/>
                <a:ea typeface="나눔고딕" panose="020B0503020000020004" pitchFamily="2" charset="-127"/>
              </a:rPr>
              <a:t>:</a:t>
            </a:r>
            <a:r>
              <a:rPr lang="ko-KR" altLang="en-US" sz="800" dirty="0">
                <a:solidFill>
                  <a:srgbClr val="000000"/>
                </a:solidFill>
                <a:latin typeface="나눔고딕" panose="020B0503020000020004" pitchFamily="2" charset="-127"/>
                <a:ea typeface="나눔고딕" panose="020B0503020000020004" pitchFamily="2" charset="-127"/>
              </a:rPr>
              <a:t> </a:t>
            </a:r>
            <a:r>
              <a:rPr lang="ko-KR" altLang="en-US" sz="800" b="0" i="0" dirty="0">
                <a:solidFill>
                  <a:srgbClr val="000000"/>
                </a:solidFill>
                <a:effectLst/>
                <a:latin typeface="나눔고딕" panose="020B0503020000020004" pitchFamily="2" charset="-127"/>
                <a:ea typeface="나눔고딕" panose="020B0503020000020004" pitchFamily="2" charset="-127"/>
              </a:rPr>
              <a:t>문화체육관광부 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나눔고딕" panose="020B0503020000020004" pitchFamily="2" charset="-127"/>
                <a:ea typeface="나눔고딕" panose="020B0503020000020004" pitchFamily="2" charset="-127"/>
              </a:rPr>
              <a:t>(</a:t>
            </a:r>
            <a:r>
              <a:rPr lang="ko-KR" altLang="en-US" sz="800" b="0" i="0" dirty="0">
                <a:solidFill>
                  <a:srgbClr val="000000"/>
                </a:solidFill>
                <a:effectLst/>
                <a:latin typeface="나눔고딕" panose="020B0503020000020004" pitchFamily="2" charset="-127"/>
                <a:ea typeface="나눔고딕" panose="020B0503020000020004" pitchFamily="2" charset="-127"/>
              </a:rPr>
              <a:t>프로스포츠 경기단체 자료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나눔고딕" panose="020B0503020000020004" pitchFamily="2" charset="-127"/>
                <a:ea typeface="나눔고딕" panose="020B0503020000020004" pitchFamily="2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D71D78-1D6A-74AC-56E3-B66B191631FC}"/>
              </a:ext>
            </a:extLst>
          </p:cNvPr>
          <p:cNvSpPr txBox="1"/>
          <p:nvPr/>
        </p:nvSpPr>
        <p:spPr>
          <a:xfrm>
            <a:off x="214502" y="6447270"/>
            <a:ext cx="631371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더스포츠 기업 분석 보고서 </a:t>
            </a:r>
            <a:r>
              <a:rPr lang="en-US" altLang="ko-KR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02 K</a:t>
            </a:r>
            <a:r>
              <a:rPr lang="ko-KR" altLang="en-US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리그 운영현황 분석</a:t>
            </a:r>
          </a:p>
        </p:txBody>
      </p:sp>
    </p:spTree>
    <p:extLst>
      <p:ext uri="{BB962C8B-B14F-4D97-AF65-F5344CB8AC3E}">
        <p14:creationId xmlns:p14="http://schemas.microsoft.com/office/powerpoint/2010/main" val="1015839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EFFB354-0D1B-B7F6-2DF6-C1849072415F}"/>
              </a:ext>
            </a:extLst>
          </p:cNvPr>
          <p:cNvSpPr txBox="1"/>
          <p:nvPr/>
        </p:nvSpPr>
        <p:spPr>
          <a:xfrm>
            <a:off x="704050" y="15029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</a:rPr>
              <a:t>국내 프로스포츠 </a:t>
            </a:r>
            <a:endParaRPr lang="en-US" altLang="ko-KR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ko-KR" altLang="en-US" b="1" dirty="0">
                <a:solidFill>
                  <a:srgbClr val="388AC9"/>
                </a:solidFill>
                <a:latin typeface="arial" panose="020B0604020202020204" pitchFamily="34" charset="0"/>
              </a:rPr>
              <a:t>관중 추이</a:t>
            </a:r>
            <a:endParaRPr lang="ko-KR" altLang="en-US" b="1" dirty="0">
              <a:solidFill>
                <a:srgbClr val="388AC9"/>
              </a:solidFill>
            </a:endParaRPr>
          </a:p>
        </p:txBody>
      </p: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8C40EB75-8E52-70F9-5415-329AD7828A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3958506"/>
              </p:ext>
            </p:extLst>
          </p:nvPr>
        </p:nvGraphicFramePr>
        <p:xfrm>
          <a:off x="3108961" y="2214199"/>
          <a:ext cx="8665366" cy="4205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5FC4B8A-57DF-0739-E113-40D7846E1960}"/>
              </a:ext>
            </a:extLst>
          </p:cNvPr>
          <p:cNvSpPr txBox="1"/>
          <p:nvPr/>
        </p:nvSpPr>
        <p:spPr>
          <a:xfrm>
            <a:off x="688848" y="4779153"/>
            <a:ext cx="2615184" cy="1329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/>
              <a:t>마찬가지로 축구의 인기가 줄어들다 </a:t>
            </a:r>
            <a:r>
              <a:rPr lang="en-US" altLang="ko-KR" sz="1100" b="1" dirty="0">
                <a:solidFill>
                  <a:srgbClr val="388AC9"/>
                </a:solidFill>
              </a:rPr>
              <a:t>2019</a:t>
            </a:r>
            <a:r>
              <a:rPr lang="ko-KR" altLang="en-US" sz="1100" b="1" dirty="0">
                <a:solidFill>
                  <a:srgbClr val="388AC9"/>
                </a:solidFill>
              </a:rPr>
              <a:t>시즌에 급격하게 증가</a:t>
            </a:r>
            <a:r>
              <a:rPr lang="ko-KR" altLang="en-US" sz="1100" dirty="0"/>
              <a:t>하는 것을 볼 수 있다</a:t>
            </a:r>
            <a:r>
              <a:rPr lang="en-US" altLang="ko-KR" sz="1100" dirty="0"/>
              <a:t>.  </a:t>
            </a:r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>
              <a:lnSpc>
                <a:spcPct val="150000"/>
              </a:lnSpc>
            </a:pPr>
            <a:endParaRPr lang="ko-KR" altLang="en-US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7605D9-22EB-478F-3F20-AFE1F3A1EE7E}"/>
              </a:ext>
            </a:extLst>
          </p:cNvPr>
          <p:cNvSpPr txBox="1"/>
          <p:nvPr/>
        </p:nvSpPr>
        <p:spPr>
          <a:xfrm>
            <a:off x="9051738" y="6000641"/>
            <a:ext cx="245141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ctr"/>
            <a:r>
              <a:rPr lang="ko-KR" altLang="en-US" sz="800" b="1" i="0" dirty="0">
                <a:solidFill>
                  <a:srgbClr val="000000"/>
                </a:solidFill>
                <a:effectLst/>
                <a:latin typeface="나눔고딕" panose="020B0503020000020004" pitchFamily="2" charset="-127"/>
                <a:ea typeface="나눔고딕" panose="020B0503020000020004" pitchFamily="2" charset="-127"/>
              </a:rPr>
              <a:t>출처 </a:t>
            </a:r>
            <a:r>
              <a:rPr lang="en-US" altLang="ko-KR" sz="800" b="1" i="0" dirty="0">
                <a:solidFill>
                  <a:srgbClr val="000000"/>
                </a:solidFill>
                <a:effectLst/>
                <a:latin typeface="나눔고딕" panose="020B0503020000020004" pitchFamily="2" charset="-127"/>
                <a:ea typeface="나눔고딕" panose="020B0503020000020004" pitchFamily="2" charset="-127"/>
              </a:rPr>
              <a:t>:</a:t>
            </a:r>
            <a:r>
              <a:rPr lang="ko-KR" altLang="en-US" sz="800" dirty="0">
                <a:solidFill>
                  <a:srgbClr val="000000"/>
                </a:solidFill>
                <a:latin typeface="나눔고딕" panose="020B0503020000020004" pitchFamily="2" charset="-127"/>
                <a:ea typeface="나눔고딕" panose="020B0503020000020004" pitchFamily="2" charset="-127"/>
              </a:rPr>
              <a:t> </a:t>
            </a:r>
            <a:r>
              <a:rPr lang="ko-KR" altLang="en-US" sz="800" b="0" i="0" dirty="0">
                <a:solidFill>
                  <a:srgbClr val="000000"/>
                </a:solidFill>
                <a:effectLst/>
                <a:latin typeface="나눔고딕" panose="020B0503020000020004" pitchFamily="2" charset="-127"/>
                <a:ea typeface="나눔고딕" panose="020B0503020000020004" pitchFamily="2" charset="-127"/>
              </a:rPr>
              <a:t>문화체육관광부 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나눔고딕" panose="020B0503020000020004" pitchFamily="2" charset="-127"/>
                <a:ea typeface="나눔고딕" panose="020B0503020000020004" pitchFamily="2" charset="-127"/>
              </a:rPr>
              <a:t>(</a:t>
            </a:r>
            <a:r>
              <a:rPr lang="ko-KR" altLang="en-US" sz="800" b="0" i="0" dirty="0">
                <a:solidFill>
                  <a:srgbClr val="000000"/>
                </a:solidFill>
                <a:effectLst/>
                <a:latin typeface="나눔고딕" panose="020B0503020000020004" pitchFamily="2" charset="-127"/>
                <a:ea typeface="나눔고딕" panose="020B0503020000020004" pitchFamily="2" charset="-127"/>
              </a:rPr>
              <a:t>프로스포츠 경기단체 자료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나눔고딕" panose="020B0503020000020004" pitchFamily="2" charset="-127"/>
                <a:ea typeface="나눔고딕" panose="020B0503020000020004" pitchFamily="2" charset="-12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594A2E-9045-DCFB-9B8B-FCA9BB517519}"/>
              </a:ext>
            </a:extLst>
          </p:cNvPr>
          <p:cNvSpPr txBox="1"/>
          <p:nvPr/>
        </p:nvSpPr>
        <p:spPr>
          <a:xfrm>
            <a:off x="214502" y="6447270"/>
            <a:ext cx="631371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더스포츠 기업 분석 보고서 </a:t>
            </a:r>
            <a:r>
              <a:rPr lang="en-US" altLang="ko-KR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02 K</a:t>
            </a:r>
            <a:r>
              <a:rPr lang="ko-KR" altLang="en-US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리그 운영현황 분석</a:t>
            </a:r>
          </a:p>
        </p:txBody>
      </p:sp>
    </p:spTree>
    <p:extLst>
      <p:ext uri="{BB962C8B-B14F-4D97-AF65-F5344CB8AC3E}">
        <p14:creationId xmlns:p14="http://schemas.microsoft.com/office/powerpoint/2010/main" val="2217967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CAD0E5-06D7-C226-D4F8-3F229458CBDE}"/>
              </a:ext>
            </a:extLst>
          </p:cNvPr>
          <p:cNvSpPr txBox="1"/>
          <p:nvPr/>
        </p:nvSpPr>
        <p:spPr>
          <a:xfrm>
            <a:off x="3333080" y="3061007"/>
            <a:ext cx="5525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388AC9"/>
                </a:solidFill>
              </a:rPr>
              <a:t>2019</a:t>
            </a:r>
            <a:r>
              <a:rPr lang="ko-KR" altLang="en-US" sz="2400" b="1" dirty="0">
                <a:solidFill>
                  <a:srgbClr val="388AC9"/>
                </a:solidFill>
              </a:rPr>
              <a:t>년에 </a:t>
            </a:r>
            <a:r>
              <a:rPr lang="en-US" altLang="ko-KR" sz="2400" b="1" dirty="0">
                <a:solidFill>
                  <a:srgbClr val="388AC9"/>
                </a:solidFill>
              </a:rPr>
              <a:t>k</a:t>
            </a:r>
            <a:r>
              <a:rPr lang="ko-KR" altLang="en-US" sz="2400" b="1" dirty="0">
                <a:solidFill>
                  <a:srgbClr val="388AC9"/>
                </a:solidFill>
              </a:rPr>
              <a:t>리그에 무슨 일이 있었는가</a:t>
            </a:r>
            <a:r>
              <a:rPr lang="en-US" altLang="ko-KR" sz="2400" b="1" dirty="0">
                <a:solidFill>
                  <a:srgbClr val="388AC9"/>
                </a:solidFill>
              </a:rPr>
              <a:t>?</a:t>
            </a:r>
            <a:endParaRPr lang="ko-KR" altLang="en-US" sz="2400" b="1" dirty="0">
              <a:solidFill>
                <a:srgbClr val="388AC9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D7D7DF-7F51-BBB4-6051-7B61215A82D7}"/>
              </a:ext>
            </a:extLst>
          </p:cNvPr>
          <p:cNvSpPr txBox="1"/>
          <p:nvPr/>
        </p:nvSpPr>
        <p:spPr>
          <a:xfrm>
            <a:off x="214502" y="6447270"/>
            <a:ext cx="631371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더스포츠 기업 분석 보고서 </a:t>
            </a:r>
            <a:r>
              <a:rPr lang="en-US" altLang="ko-KR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02 K</a:t>
            </a:r>
            <a:r>
              <a:rPr lang="ko-KR" altLang="en-US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리그 운영현황 분석</a:t>
            </a:r>
          </a:p>
        </p:txBody>
      </p:sp>
    </p:spTree>
    <p:extLst>
      <p:ext uri="{BB962C8B-B14F-4D97-AF65-F5344CB8AC3E}">
        <p14:creationId xmlns:p14="http://schemas.microsoft.com/office/powerpoint/2010/main" val="731251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EDD782-7349-6987-46EC-1DBA66E73E5E}"/>
              </a:ext>
            </a:extLst>
          </p:cNvPr>
          <p:cNvSpPr txBox="1"/>
          <p:nvPr/>
        </p:nvSpPr>
        <p:spPr>
          <a:xfrm>
            <a:off x="958000" y="1492787"/>
            <a:ext cx="535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전국구 </a:t>
            </a:r>
            <a:r>
              <a:rPr lang="ko-KR" altLang="en-US" b="1" i="0" dirty="0">
                <a:solidFill>
                  <a:srgbClr val="388AC9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스타 플레이어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들의 등장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5CDC4E-61DE-F12F-9005-EAA00D1ACD5D}"/>
              </a:ext>
            </a:extLst>
          </p:cNvPr>
          <p:cNvSpPr txBox="1"/>
          <p:nvPr/>
        </p:nvSpPr>
        <p:spPr>
          <a:xfrm>
            <a:off x="943999" y="4448578"/>
            <a:ext cx="4728751" cy="82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444444"/>
                </a:solidFill>
                <a:effectLst/>
                <a:latin typeface="맑은고딕"/>
              </a:rPr>
              <a:t>2018 </a:t>
            </a:r>
            <a:r>
              <a:rPr lang="ko-KR" altLang="en-US" sz="1100" b="0" i="0" dirty="0">
                <a:solidFill>
                  <a:srgbClr val="444444"/>
                </a:solidFill>
                <a:effectLst/>
                <a:latin typeface="맑은고딕"/>
              </a:rPr>
              <a:t>자카르타</a:t>
            </a:r>
            <a:r>
              <a:rPr lang="en-US" altLang="ko-KR" sz="1100" b="0" i="0" dirty="0">
                <a:solidFill>
                  <a:srgbClr val="444444"/>
                </a:solidFill>
                <a:effectLst/>
                <a:latin typeface="맑은고딕"/>
              </a:rPr>
              <a:t>-</a:t>
            </a:r>
            <a:r>
              <a:rPr lang="ko-KR" altLang="en-US" sz="1100" b="0" i="0" dirty="0">
                <a:solidFill>
                  <a:srgbClr val="444444"/>
                </a:solidFill>
                <a:effectLst/>
                <a:latin typeface="맑은고딕"/>
              </a:rPr>
              <a:t>팔렘방 아시안게임</a:t>
            </a:r>
            <a:r>
              <a:rPr lang="en-US" altLang="ko-KR" sz="1100" b="0" i="0" dirty="0">
                <a:solidFill>
                  <a:srgbClr val="444444"/>
                </a:solidFill>
                <a:effectLst/>
                <a:latin typeface="맑은고딕"/>
              </a:rPr>
              <a:t>, 2019 </a:t>
            </a:r>
            <a:r>
              <a:rPr lang="ko-KR" altLang="en-US" sz="1100" b="0" i="0" dirty="0">
                <a:solidFill>
                  <a:srgbClr val="444444"/>
                </a:solidFill>
                <a:effectLst/>
                <a:latin typeface="맑은고딕"/>
              </a:rPr>
              <a:t>폴란드 </a:t>
            </a:r>
            <a:r>
              <a:rPr lang="en-US" altLang="ko-KR" sz="1100" b="0" i="0" dirty="0">
                <a:solidFill>
                  <a:srgbClr val="444444"/>
                </a:solidFill>
                <a:effectLst/>
                <a:latin typeface="맑은고딕"/>
              </a:rPr>
              <a:t>20</a:t>
            </a:r>
            <a:r>
              <a:rPr lang="ko-KR" altLang="en-US" sz="1100" b="0" i="0" dirty="0">
                <a:solidFill>
                  <a:srgbClr val="444444"/>
                </a:solidFill>
                <a:effectLst/>
                <a:latin typeface="맑은고딕"/>
              </a:rPr>
              <a:t>세 이하</a:t>
            </a:r>
            <a:r>
              <a:rPr lang="en-US" altLang="ko-KR" sz="1100" b="0" i="0" dirty="0">
                <a:solidFill>
                  <a:srgbClr val="444444"/>
                </a:solidFill>
                <a:effectLst/>
                <a:latin typeface="맑은고딕"/>
              </a:rPr>
              <a:t>(U-20)</a:t>
            </a:r>
            <a:r>
              <a:rPr lang="ko-KR" altLang="en-US" sz="1100" b="0" i="0" dirty="0">
                <a:solidFill>
                  <a:srgbClr val="444444"/>
                </a:solidFill>
                <a:effectLst/>
                <a:latin typeface="맑은고딕"/>
              </a:rPr>
              <a:t>월드컵을 통해 한국 축구가 인상적인 모습을 보여주면서 </a:t>
            </a:r>
            <a:r>
              <a:rPr lang="ko-KR" altLang="en-US" sz="1100" b="1" i="0" dirty="0">
                <a:solidFill>
                  <a:srgbClr val="388AC9"/>
                </a:solidFill>
                <a:effectLst/>
                <a:latin typeface="맑은고딕"/>
              </a:rPr>
              <a:t>스타플레이어들의 등장은 </a:t>
            </a:r>
            <a:r>
              <a:rPr lang="ko-KR" altLang="en-US" sz="1100" b="0" i="0" dirty="0">
                <a:solidFill>
                  <a:srgbClr val="444444"/>
                </a:solidFill>
                <a:effectLst/>
                <a:latin typeface="맑은고딕"/>
              </a:rPr>
              <a:t>팬들의 눈길을 다시 사로잡기 시작했다</a:t>
            </a:r>
            <a:endParaRPr lang="ko-KR" altLang="en-US" sz="11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262A357-DAF5-6D70-C686-1CFFF531F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619" y="2411095"/>
            <a:ext cx="4728750" cy="278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A52F00-6417-AC2A-BF4E-67BB05FEE605}"/>
              </a:ext>
            </a:extLst>
          </p:cNvPr>
          <p:cNvSpPr txBox="1"/>
          <p:nvPr/>
        </p:nvSpPr>
        <p:spPr>
          <a:xfrm>
            <a:off x="214502" y="6447270"/>
            <a:ext cx="631371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더스포츠 기업 분석 보고서 </a:t>
            </a:r>
            <a:r>
              <a:rPr lang="en-US" altLang="ko-KR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02 K</a:t>
            </a:r>
            <a:r>
              <a:rPr lang="ko-KR" altLang="en-US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리그 운영현황 분석</a:t>
            </a:r>
          </a:p>
        </p:txBody>
      </p:sp>
    </p:spTree>
    <p:extLst>
      <p:ext uri="{BB962C8B-B14F-4D97-AF65-F5344CB8AC3E}">
        <p14:creationId xmlns:p14="http://schemas.microsoft.com/office/powerpoint/2010/main" val="1607573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EDD782-7349-6987-46EC-1DBA66E73E5E}"/>
              </a:ext>
            </a:extLst>
          </p:cNvPr>
          <p:cNvSpPr txBox="1"/>
          <p:nvPr/>
        </p:nvSpPr>
        <p:spPr>
          <a:xfrm>
            <a:off x="1018140" y="1557338"/>
            <a:ext cx="535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전국구 </a:t>
            </a:r>
            <a:r>
              <a:rPr lang="ko-KR" altLang="en-US" b="1" i="0" dirty="0">
                <a:solidFill>
                  <a:srgbClr val="388AC9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스타 플레이어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들의 등장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49B310-A9CD-32EB-22A2-2B665366536F}"/>
              </a:ext>
            </a:extLst>
          </p:cNvPr>
          <p:cNvSpPr txBox="1"/>
          <p:nvPr/>
        </p:nvSpPr>
        <p:spPr>
          <a:xfrm>
            <a:off x="1018140" y="3604458"/>
            <a:ext cx="4872337" cy="1588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333333"/>
                </a:solidFill>
                <a:effectLst/>
                <a:latin typeface="AppleSDGothicNeo-Regular"/>
              </a:rPr>
              <a:t>조현우의 관중 동원력은 대단했다</a:t>
            </a:r>
            <a:r>
              <a:rPr lang="en-US" altLang="ko-KR" sz="1100" b="0" i="0" dirty="0">
                <a:solidFill>
                  <a:srgbClr val="333333"/>
                </a:solidFill>
                <a:effectLst/>
                <a:latin typeface="AppleSDGothicNeo-Regular"/>
              </a:rPr>
              <a:t>. 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latin typeface="AppleSDGothicNeo-Regular"/>
              </a:rPr>
              <a:t>후반기 대구가 소화한 </a:t>
            </a:r>
            <a:r>
              <a:rPr lang="en-US" altLang="ko-KR" sz="1100" b="0" i="0" dirty="0">
                <a:solidFill>
                  <a:srgbClr val="333333"/>
                </a:solidFill>
                <a:effectLst/>
                <a:latin typeface="AppleSDGothicNeo-Regular"/>
              </a:rPr>
              <a:t>3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latin typeface="AppleSDGothicNeo-Regular"/>
              </a:rPr>
              <a:t>차례 원정경기에서는 </a:t>
            </a:r>
            <a:r>
              <a:rPr lang="ko-KR" altLang="en-US" sz="1100" b="1" i="0" dirty="0">
                <a:solidFill>
                  <a:srgbClr val="388AC9"/>
                </a:solidFill>
                <a:effectLst/>
                <a:latin typeface="AppleSDGothicNeo-Regular"/>
              </a:rPr>
              <a:t>평균 </a:t>
            </a:r>
            <a:r>
              <a:rPr lang="en-US" altLang="ko-KR" sz="1100" b="1" i="0" dirty="0">
                <a:solidFill>
                  <a:srgbClr val="388AC9"/>
                </a:solidFill>
                <a:effectLst/>
                <a:latin typeface="AppleSDGothicNeo-Regular"/>
              </a:rPr>
              <a:t>88%</a:t>
            </a:r>
            <a:r>
              <a:rPr lang="ko-KR" altLang="en-US" sz="1100" b="1" i="0" dirty="0">
                <a:solidFill>
                  <a:srgbClr val="388AC9"/>
                </a:solidFill>
                <a:effectLst/>
                <a:latin typeface="AppleSDGothicNeo-Regular"/>
              </a:rPr>
              <a:t>의 관중 증가를 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latin typeface="AppleSDGothicNeo-Regular"/>
              </a:rPr>
              <a:t>기록했다</a:t>
            </a:r>
            <a:r>
              <a:rPr lang="en-US" altLang="ko-KR" sz="1100" b="0" i="0" dirty="0">
                <a:solidFill>
                  <a:srgbClr val="333333"/>
                </a:solidFill>
                <a:effectLst/>
                <a:latin typeface="AppleSDGothicNeo-Regular"/>
              </a:rPr>
              <a:t>. 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latin typeface="AppleSDGothicNeo-Regular"/>
              </a:rPr>
              <a:t>지난 </a:t>
            </a:r>
            <a:r>
              <a:rPr lang="en-US" altLang="ko-KR" sz="1100" b="0" i="0" dirty="0">
                <a:solidFill>
                  <a:srgbClr val="333333"/>
                </a:solidFill>
                <a:effectLst/>
                <a:latin typeface="AppleSDGothicNeo-Regular"/>
              </a:rPr>
              <a:t>11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latin typeface="AppleSDGothicNeo-Regular"/>
              </a:rPr>
              <a:t>일 </a:t>
            </a:r>
            <a:r>
              <a:rPr lang="ko-KR" altLang="en-US" sz="1100" b="0" i="0" dirty="0" err="1">
                <a:solidFill>
                  <a:srgbClr val="333333"/>
                </a:solidFill>
                <a:effectLst/>
                <a:latin typeface="AppleSDGothicNeo-Regular"/>
              </a:rPr>
              <a:t>상주전</a:t>
            </a:r>
            <a:r>
              <a:rPr lang="en-US" altLang="ko-KR" sz="1100" b="0" i="0" dirty="0">
                <a:solidFill>
                  <a:srgbClr val="333333"/>
                </a:solidFill>
                <a:effectLst/>
                <a:latin typeface="AppleSDGothicNeo-Regular"/>
              </a:rPr>
              <a:t>(</a:t>
            </a:r>
            <a:r>
              <a:rPr lang="en-US" altLang="ko-KR" sz="1100" i="0" dirty="0">
                <a:solidFill>
                  <a:srgbClr val="333333"/>
                </a:solidFill>
                <a:effectLst/>
                <a:latin typeface="AppleSDGothicNeo-Regular"/>
              </a:rPr>
              <a:t>2034</a:t>
            </a:r>
            <a:r>
              <a:rPr lang="ko-KR" altLang="en-US" sz="1100" i="0" dirty="0">
                <a:solidFill>
                  <a:srgbClr val="333333"/>
                </a:solidFill>
                <a:effectLst/>
                <a:latin typeface="AppleSDGothicNeo-Regular"/>
              </a:rPr>
              <a:t>명</a:t>
            </a:r>
            <a:r>
              <a:rPr lang="en-US" altLang="ko-KR" sz="1100" i="0" dirty="0">
                <a:solidFill>
                  <a:srgbClr val="333333"/>
                </a:solidFill>
                <a:effectLst/>
                <a:latin typeface="AppleSDGothicNeo-Regular"/>
              </a:rPr>
              <a:t>·</a:t>
            </a:r>
            <a:r>
              <a:rPr lang="ko-KR" altLang="en-US" sz="1100" i="0" dirty="0">
                <a:solidFill>
                  <a:srgbClr val="333333"/>
                </a:solidFill>
                <a:effectLst/>
                <a:latin typeface="AppleSDGothicNeo-Regular"/>
              </a:rPr>
              <a:t>평균 대비 </a:t>
            </a:r>
            <a:r>
              <a:rPr lang="en-US" altLang="ko-KR" sz="1100" i="0" dirty="0">
                <a:solidFill>
                  <a:srgbClr val="388AC9"/>
                </a:solidFill>
                <a:effectLst/>
                <a:latin typeface="AppleSDGothicNeo-Regular"/>
              </a:rPr>
              <a:t>61%</a:t>
            </a:r>
            <a:r>
              <a:rPr lang="ko-KR" altLang="en-US" sz="1100" i="0" dirty="0">
                <a:solidFill>
                  <a:srgbClr val="388AC9"/>
                </a:solidFill>
                <a:effectLst/>
                <a:latin typeface="AppleSDGothicNeo-Regular"/>
              </a:rPr>
              <a:t>증가</a:t>
            </a:r>
            <a:r>
              <a:rPr lang="en-US" altLang="ko-KR" sz="1100" b="0" i="0" dirty="0">
                <a:solidFill>
                  <a:srgbClr val="333333"/>
                </a:solidFill>
                <a:effectLst/>
                <a:latin typeface="AppleSDGothicNeo-Regular"/>
              </a:rPr>
              <a:t>), 15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latin typeface="AppleSDGothicNeo-Regular"/>
              </a:rPr>
              <a:t>일 </a:t>
            </a:r>
            <a:r>
              <a:rPr lang="ko-KR" altLang="en-US" sz="1100" b="0" i="0" dirty="0" err="1">
                <a:solidFill>
                  <a:srgbClr val="333333"/>
                </a:solidFill>
                <a:effectLst/>
                <a:latin typeface="AppleSDGothicNeo-Regular"/>
              </a:rPr>
              <a:t>제주전</a:t>
            </a:r>
            <a:r>
              <a:rPr lang="en-US" altLang="ko-KR" sz="1100" b="0" i="0" dirty="0">
                <a:solidFill>
                  <a:srgbClr val="333333"/>
                </a:solidFill>
                <a:effectLst/>
                <a:latin typeface="AppleSDGothicNeo-Regular"/>
              </a:rPr>
              <a:t>(8354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latin typeface="AppleSDGothicNeo-Regular"/>
              </a:rPr>
              <a:t>명</a:t>
            </a:r>
            <a:r>
              <a:rPr lang="en-US" altLang="ko-KR" sz="1100" b="0" i="0" dirty="0">
                <a:solidFill>
                  <a:srgbClr val="333333"/>
                </a:solidFill>
                <a:effectLst/>
                <a:latin typeface="AppleSDGothicNeo-Regular"/>
              </a:rPr>
              <a:t>·</a:t>
            </a:r>
            <a:r>
              <a:rPr lang="en-US" altLang="ko-KR" sz="1100" b="0" i="0" dirty="0">
                <a:solidFill>
                  <a:srgbClr val="388AC9"/>
                </a:solidFill>
                <a:effectLst/>
                <a:latin typeface="AppleSDGothicNeo-Regular"/>
              </a:rPr>
              <a:t>164%</a:t>
            </a:r>
            <a:r>
              <a:rPr lang="ko-KR" altLang="en-US" sz="1100" b="0" i="0" dirty="0">
                <a:solidFill>
                  <a:srgbClr val="388AC9"/>
                </a:solidFill>
                <a:effectLst/>
                <a:latin typeface="AppleSDGothicNeo-Regular"/>
              </a:rPr>
              <a:t>증가</a:t>
            </a:r>
            <a:r>
              <a:rPr lang="en-US" altLang="ko-KR" sz="1100" b="0" i="0" dirty="0">
                <a:solidFill>
                  <a:srgbClr val="333333"/>
                </a:solidFill>
                <a:effectLst/>
                <a:latin typeface="AppleSDGothicNeo-Regular"/>
              </a:rPr>
              <a:t>), 22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latin typeface="AppleSDGothicNeo-Regular"/>
              </a:rPr>
              <a:t>일 </a:t>
            </a:r>
            <a:r>
              <a:rPr lang="ko-KR" altLang="en-US" sz="1100" b="0" i="0" dirty="0" err="1">
                <a:solidFill>
                  <a:srgbClr val="333333"/>
                </a:solidFill>
                <a:effectLst/>
                <a:latin typeface="AppleSDGothicNeo-Regular"/>
              </a:rPr>
              <a:t>울산전</a:t>
            </a:r>
            <a:r>
              <a:rPr lang="en-US" altLang="ko-KR" sz="1100" b="0" i="0" dirty="0">
                <a:solidFill>
                  <a:srgbClr val="333333"/>
                </a:solidFill>
                <a:effectLst/>
                <a:latin typeface="AppleSDGothicNeo-Regular"/>
              </a:rPr>
              <a:t>(9316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latin typeface="AppleSDGothicNeo-Regular"/>
              </a:rPr>
              <a:t>명</a:t>
            </a:r>
            <a:r>
              <a:rPr lang="en-US" altLang="ko-KR" sz="1100" b="0" i="0" dirty="0">
                <a:solidFill>
                  <a:srgbClr val="333333"/>
                </a:solidFill>
                <a:effectLst/>
                <a:latin typeface="AppleSDGothicNeo-Regular"/>
              </a:rPr>
              <a:t>·</a:t>
            </a:r>
            <a:r>
              <a:rPr lang="en-US" altLang="ko-KR" sz="1100" b="0" i="0" dirty="0">
                <a:solidFill>
                  <a:srgbClr val="388AC9"/>
                </a:solidFill>
                <a:effectLst/>
                <a:latin typeface="AppleSDGothicNeo-Regular"/>
              </a:rPr>
              <a:t>40%</a:t>
            </a:r>
            <a:r>
              <a:rPr lang="ko-KR" altLang="en-US" sz="1100" b="0" i="0" dirty="0">
                <a:solidFill>
                  <a:srgbClr val="388AC9"/>
                </a:solidFill>
                <a:effectLst/>
                <a:latin typeface="AppleSDGothicNeo-Regular"/>
              </a:rPr>
              <a:t>증가</a:t>
            </a:r>
            <a:r>
              <a:rPr lang="en-US" altLang="ko-KR" sz="1100" b="0" i="0" dirty="0">
                <a:solidFill>
                  <a:srgbClr val="333333"/>
                </a:solidFill>
                <a:effectLst/>
                <a:latin typeface="AppleSDGothicNeo-Regular"/>
              </a:rPr>
              <a:t>)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latin typeface="AppleSDGothicNeo-Regular"/>
              </a:rPr>
              <a:t>에서는 눈에 띠는 관중 증가를 보였다</a:t>
            </a:r>
            <a:r>
              <a:rPr lang="en-US" altLang="ko-KR" sz="1100" b="0" i="0" dirty="0">
                <a:solidFill>
                  <a:srgbClr val="333333"/>
                </a:solidFill>
                <a:effectLst/>
                <a:latin typeface="AppleSDGothicNeo-Regular"/>
              </a:rPr>
              <a:t>. 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latin typeface="AppleSDGothicNeo-Regular"/>
              </a:rPr>
              <a:t>원정 경기에서도 </a:t>
            </a:r>
            <a:r>
              <a:rPr lang="ko-KR" altLang="en-US" sz="1100" b="1" i="0" dirty="0">
                <a:solidFill>
                  <a:srgbClr val="388AC9"/>
                </a:solidFill>
                <a:effectLst/>
                <a:latin typeface="AppleSDGothicNeo-Regular"/>
              </a:rPr>
              <a:t>조현우가 볼을 잡으면 함성이 터져 나왔고</a:t>
            </a:r>
            <a:r>
              <a:rPr lang="en-US" altLang="ko-KR" sz="1100" b="0" i="0" dirty="0">
                <a:solidFill>
                  <a:srgbClr val="333333"/>
                </a:solidFill>
                <a:effectLst/>
                <a:latin typeface="AppleSDGothicNeo-Regular"/>
              </a:rPr>
              <a:t>, 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latin typeface="AppleSDGothicNeo-Regular"/>
              </a:rPr>
              <a:t>선방 장면이 나오면 응원하는 </a:t>
            </a:r>
            <a:r>
              <a:rPr lang="ko-KR" altLang="en-US" sz="1100" b="1" i="0" dirty="0">
                <a:solidFill>
                  <a:srgbClr val="388AC9"/>
                </a:solidFill>
                <a:effectLst/>
                <a:latin typeface="AppleSDGothicNeo-Regular"/>
              </a:rPr>
              <a:t>팀과 관계없이 모두가 박수를 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latin typeface="AppleSDGothicNeo-Regular"/>
              </a:rPr>
              <a:t>보냈다</a:t>
            </a:r>
            <a:r>
              <a:rPr lang="en-US" altLang="ko-KR" sz="1100" b="0" i="0" dirty="0">
                <a:solidFill>
                  <a:srgbClr val="333333"/>
                </a:solidFill>
                <a:effectLst/>
                <a:latin typeface="AppleSDGothicNeo-Regular"/>
              </a:rPr>
              <a:t>.</a:t>
            </a:r>
            <a:endParaRPr lang="ko-KR" altLang="en-US" sz="11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110C918-5E03-F944-1B75-AF99F3991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034" y="1557338"/>
            <a:ext cx="3259155" cy="37131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EAEDD9-C86B-C856-8AD1-1283657B421F}"/>
              </a:ext>
            </a:extLst>
          </p:cNvPr>
          <p:cNvSpPr txBox="1"/>
          <p:nvPr/>
        </p:nvSpPr>
        <p:spPr>
          <a:xfrm>
            <a:off x="214502" y="6447270"/>
            <a:ext cx="631371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더스포츠 기업 분석 보고서 </a:t>
            </a:r>
            <a:r>
              <a:rPr lang="en-US" altLang="ko-KR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02 K</a:t>
            </a:r>
            <a:r>
              <a:rPr lang="ko-KR" altLang="en-US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리그 운영현황 분석</a:t>
            </a:r>
          </a:p>
        </p:txBody>
      </p:sp>
    </p:spTree>
    <p:extLst>
      <p:ext uri="{BB962C8B-B14F-4D97-AF65-F5344CB8AC3E}">
        <p14:creationId xmlns:p14="http://schemas.microsoft.com/office/powerpoint/2010/main" val="2787028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6DBBA-DFF0-21B0-CA5B-078D8D4E6436}"/>
              </a:ext>
            </a:extLst>
          </p:cNvPr>
          <p:cNvSpPr txBox="1"/>
          <p:nvPr/>
        </p:nvSpPr>
        <p:spPr>
          <a:xfrm>
            <a:off x="873848" y="3161743"/>
            <a:ext cx="3573289" cy="826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222222"/>
                </a:solidFill>
                <a:effectLst/>
                <a:latin typeface="Noto Sans DemiLight"/>
              </a:rPr>
              <a:t>프로연맹은 </a:t>
            </a:r>
            <a:r>
              <a:rPr lang="en-US" altLang="ko-KR" sz="1100" dirty="0">
                <a:solidFill>
                  <a:srgbClr val="222222"/>
                </a:solidFill>
                <a:latin typeface="Noto Sans DemiLight"/>
              </a:rPr>
              <a:t>2019</a:t>
            </a:r>
            <a:r>
              <a:rPr lang="ko-KR" altLang="en-US" sz="1100" dirty="0">
                <a:solidFill>
                  <a:srgbClr val="222222"/>
                </a:solidFill>
                <a:latin typeface="Noto Sans DemiLight"/>
              </a:rPr>
              <a:t>년</a:t>
            </a:r>
            <a:r>
              <a:rPr lang="ko-KR" altLang="en-US" sz="1100" b="0" i="0" dirty="0">
                <a:solidFill>
                  <a:srgbClr val="222222"/>
                </a:solidFill>
                <a:effectLst/>
                <a:latin typeface="Noto Sans DemiLight"/>
              </a:rPr>
              <a:t> 스포츠 콘텐츠 시장 변화에 대응하기 위해 </a:t>
            </a:r>
            <a:r>
              <a:rPr lang="en-US" altLang="ko-KR" sz="1100" b="1" i="0" dirty="0">
                <a:solidFill>
                  <a:srgbClr val="388AC9"/>
                </a:solidFill>
                <a:effectLst/>
                <a:latin typeface="Noto Sans DemiLight"/>
              </a:rPr>
              <a:t>'</a:t>
            </a:r>
            <a:r>
              <a:rPr lang="ko-KR" altLang="en-US" sz="1100" b="1" i="0" dirty="0">
                <a:solidFill>
                  <a:srgbClr val="388AC9"/>
                </a:solidFill>
                <a:effectLst/>
                <a:latin typeface="Noto Sans DemiLight"/>
              </a:rPr>
              <a:t>뉴미디어팀</a:t>
            </a:r>
            <a:r>
              <a:rPr lang="en-US" altLang="ko-KR" sz="1100" b="1" i="0" dirty="0">
                <a:solidFill>
                  <a:srgbClr val="388AC9"/>
                </a:solidFill>
                <a:effectLst/>
                <a:latin typeface="Noto Sans DemiLight"/>
              </a:rPr>
              <a:t>'</a:t>
            </a:r>
            <a:r>
              <a:rPr lang="ko-KR" altLang="en-US" sz="1100" b="1" i="0" dirty="0">
                <a:solidFill>
                  <a:srgbClr val="388AC9"/>
                </a:solidFill>
                <a:effectLst/>
                <a:latin typeface="Noto Sans DemiLight"/>
              </a:rPr>
              <a:t>을 신설</a:t>
            </a:r>
            <a:r>
              <a:rPr lang="ko-KR" altLang="en-US" sz="1100" b="0" i="0" dirty="0">
                <a:solidFill>
                  <a:srgbClr val="222222"/>
                </a:solidFill>
                <a:effectLst/>
                <a:latin typeface="Noto Sans DemiLight"/>
              </a:rPr>
              <a:t>했다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Noto Sans DemiLight"/>
              </a:rPr>
              <a:t>. </a:t>
            </a:r>
            <a:r>
              <a:rPr lang="ko-KR" altLang="en-US" sz="1100" b="0" i="0" dirty="0">
                <a:solidFill>
                  <a:srgbClr val="222222"/>
                </a:solidFill>
                <a:effectLst/>
                <a:latin typeface="Noto Sans DemiLight"/>
              </a:rPr>
              <a:t>요즘 축구팬들은 </a:t>
            </a:r>
            <a:r>
              <a:rPr lang="en-US" altLang="ko-KR" sz="1100" b="1" i="0" dirty="0">
                <a:solidFill>
                  <a:srgbClr val="388AC9"/>
                </a:solidFill>
                <a:effectLst/>
                <a:latin typeface="Noto Sans DemiLight"/>
              </a:rPr>
              <a:t>SNS</a:t>
            </a:r>
            <a:r>
              <a:rPr lang="ko-KR" altLang="en-US" sz="1100" b="1" i="0" dirty="0">
                <a:solidFill>
                  <a:srgbClr val="388AC9"/>
                </a:solidFill>
                <a:effectLst/>
                <a:latin typeface="Noto Sans DemiLight"/>
              </a:rPr>
              <a:t>를 통한</a:t>
            </a:r>
            <a:r>
              <a:rPr lang="ko-KR" altLang="en-US" sz="1100" b="0" i="0" dirty="0">
                <a:solidFill>
                  <a:srgbClr val="222222"/>
                </a:solidFill>
                <a:effectLst/>
                <a:latin typeface="Noto Sans DemiLight"/>
              </a:rPr>
              <a:t> </a:t>
            </a:r>
            <a:r>
              <a:rPr lang="ko-KR" altLang="en-US" sz="1100" b="1" i="0" dirty="0">
                <a:solidFill>
                  <a:srgbClr val="388AC9"/>
                </a:solidFill>
                <a:effectLst/>
                <a:latin typeface="Noto Sans DemiLight"/>
              </a:rPr>
              <a:t>온라인 콘텐츠 소비를 </a:t>
            </a:r>
            <a:r>
              <a:rPr lang="ko-KR" altLang="en-US" sz="1100" b="0" i="0" dirty="0">
                <a:solidFill>
                  <a:srgbClr val="222222"/>
                </a:solidFill>
                <a:effectLst/>
                <a:latin typeface="Noto Sans DemiLight"/>
              </a:rPr>
              <a:t>늘리고 있다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Noto Sans DemiLight"/>
              </a:rPr>
              <a:t>.</a:t>
            </a:r>
            <a:endParaRPr lang="ko-KR" altLang="en-US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250054-6FCA-CADC-AD10-F18D0A50AE74}"/>
              </a:ext>
            </a:extLst>
          </p:cNvPr>
          <p:cNvSpPr txBox="1"/>
          <p:nvPr/>
        </p:nvSpPr>
        <p:spPr>
          <a:xfrm>
            <a:off x="895139" y="4213186"/>
            <a:ext cx="3481269" cy="1080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222222"/>
                </a:solidFill>
                <a:effectLst/>
                <a:latin typeface="Noto Sans DemiLight"/>
              </a:rPr>
              <a:t>실시간 경기 영상 콘텐츠 제작으로 경기 중계는 물론이고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Noto Sans DemiLight"/>
              </a:rPr>
              <a:t>, </a:t>
            </a:r>
            <a:r>
              <a:rPr lang="ko-KR" altLang="en-US" sz="1100" b="0" i="0" dirty="0">
                <a:solidFill>
                  <a:srgbClr val="222222"/>
                </a:solidFill>
                <a:effectLst/>
                <a:latin typeface="Noto Sans DemiLight"/>
              </a:rPr>
              <a:t>동시에 득점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Noto Sans DemiLight"/>
              </a:rPr>
              <a:t>, </a:t>
            </a:r>
            <a:r>
              <a:rPr lang="ko-KR" altLang="en-US" sz="1100" b="0" i="0" dirty="0">
                <a:solidFill>
                  <a:srgbClr val="222222"/>
                </a:solidFill>
                <a:effectLst/>
                <a:latin typeface="Noto Sans DemiLight"/>
              </a:rPr>
              <a:t>선방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Noto Sans DemiLight"/>
              </a:rPr>
              <a:t>, </a:t>
            </a:r>
            <a:r>
              <a:rPr lang="ko-KR" altLang="en-US" sz="1100" b="0" i="0" dirty="0">
                <a:solidFill>
                  <a:srgbClr val="222222"/>
                </a:solidFill>
                <a:effectLst/>
                <a:latin typeface="Noto Sans DemiLight"/>
              </a:rPr>
              <a:t>하이라이트 등 경기 영상 클립을 유튜브 등 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Noto Sans DemiLight"/>
              </a:rPr>
              <a:t>SNS</a:t>
            </a:r>
            <a:r>
              <a:rPr lang="ko-KR" altLang="en-US" sz="1100" b="0" i="0" dirty="0">
                <a:solidFill>
                  <a:srgbClr val="222222"/>
                </a:solidFill>
                <a:effectLst/>
                <a:latin typeface="Noto Sans DemiLight"/>
              </a:rPr>
              <a:t>에 실시간으로 노출하여 </a:t>
            </a:r>
            <a:r>
              <a:rPr lang="en-US" altLang="ko-KR" sz="1100" dirty="0">
                <a:solidFill>
                  <a:srgbClr val="222222"/>
                </a:solidFill>
                <a:latin typeface="Noto Sans DemiLight"/>
              </a:rPr>
              <a:t>K LEAGUE </a:t>
            </a:r>
            <a:r>
              <a:rPr lang="ko-KR" altLang="en-US" sz="1100" dirty="0">
                <a:solidFill>
                  <a:srgbClr val="222222"/>
                </a:solidFill>
                <a:latin typeface="Noto Sans DemiLight"/>
              </a:rPr>
              <a:t>유튜브 채널의 </a:t>
            </a:r>
            <a:r>
              <a:rPr lang="ko-KR" altLang="en-US" sz="1100" b="1" dirty="0">
                <a:solidFill>
                  <a:srgbClr val="388AC9"/>
                </a:solidFill>
                <a:latin typeface="Noto Sans DemiLight"/>
              </a:rPr>
              <a:t>구독자와  조회수가 눈에 띄게 증가하였다</a:t>
            </a:r>
            <a:r>
              <a:rPr lang="en-US" altLang="ko-KR" sz="1100" dirty="0">
                <a:solidFill>
                  <a:srgbClr val="222222"/>
                </a:solidFill>
                <a:latin typeface="Noto Sans DemiLight"/>
              </a:rPr>
              <a:t>.</a:t>
            </a:r>
            <a:endParaRPr lang="ko-KR" altLang="en-US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27C155-EBB4-D5D7-515F-938A89C1D95A}"/>
              </a:ext>
            </a:extLst>
          </p:cNvPr>
          <p:cNvSpPr txBox="1"/>
          <p:nvPr/>
        </p:nvSpPr>
        <p:spPr>
          <a:xfrm>
            <a:off x="985032" y="15573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뉴미디어 팀을 통한 </a:t>
            </a:r>
            <a:r>
              <a:rPr lang="en-US" altLang="ko-KR" b="1" dirty="0">
                <a:solidFill>
                  <a:srgbClr val="388AC9"/>
                </a:solidFill>
              </a:rPr>
              <a:t>SNS</a:t>
            </a:r>
            <a:r>
              <a:rPr lang="ko-KR" altLang="en-US" b="1" dirty="0">
                <a:solidFill>
                  <a:srgbClr val="388AC9"/>
                </a:solidFill>
              </a:rPr>
              <a:t>마케팅</a:t>
            </a:r>
            <a:endParaRPr lang="ko-KR" altLang="en-US" b="1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076BFD2-4DA8-F5B2-6474-E836179024C6}"/>
              </a:ext>
            </a:extLst>
          </p:cNvPr>
          <p:cNvGrpSpPr/>
          <p:nvPr/>
        </p:nvGrpSpPr>
        <p:grpSpPr>
          <a:xfrm>
            <a:off x="5619231" y="2041467"/>
            <a:ext cx="5868760" cy="3314898"/>
            <a:chOff x="5726103" y="1404689"/>
            <a:chExt cx="5784604" cy="310241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197F93F-DF30-0837-A6FD-C5AB2AC85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726103" y="1404689"/>
              <a:ext cx="5421445" cy="289893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1B1191-8006-7F47-4CB1-BAD5C920EE3C}"/>
                </a:ext>
              </a:extLst>
            </p:cNvPr>
            <p:cNvSpPr txBox="1"/>
            <p:nvPr/>
          </p:nvSpPr>
          <p:spPr>
            <a:xfrm>
              <a:off x="9856079" y="4291659"/>
              <a:ext cx="1654628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출처 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https://socialblade.com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904A72C-AB75-C94E-AD23-39435FEE12F7}"/>
              </a:ext>
            </a:extLst>
          </p:cNvPr>
          <p:cNvSpPr txBox="1"/>
          <p:nvPr/>
        </p:nvSpPr>
        <p:spPr>
          <a:xfrm>
            <a:off x="214502" y="6447270"/>
            <a:ext cx="631371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더스포츠 기업 분석 보고서 </a:t>
            </a:r>
            <a:r>
              <a:rPr lang="en-US" altLang="ko-KR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02 K</a:t>
            </a:r>
            <a:r>
              <a:rPr lang="ko-KR" altLang="en-US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리그 운영현황 분석</a:t>
            </a:r>
          </a:p>
        </p:txBody>
      </p:sp>
    </p:spTree>
    <p:extLst>
      <p:ext uri="{BB962C8B-B14F-4D97-AF65-F5344CB8AC3E}">
        <p14:creationId xmlns:p14="http://schemas.microsoft.com/office/powerpoint/2010/main" val="4178904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48EC7C-1BEE-0254-A218-AECFC10394EB}"/>
              </a:ext>
            </a:extLst>
          </p:cNvPr>
          <p:cNvSpPr txBox="1"/>
          <p:nvPr/>
        </p:nvSpPr>
        <p:spPr>
          <a:xfrm>
            <a:off x="916651" y="4330610"/>
            <a:ext cx="3820812" cy="826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222222"/>
                </a:solidFill>
                <a:effectLst/>
                <a:latin typeface="Noto Sans DemiLight"/>
              </a:rPr>
              <a:t>한국프로축구연맹이 제작해 릴리스한 웹드라마가 좋은 반응을 얻었다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Noto Sans DemiLight"/>
              </a:rPr>
              <a:t>. K</a:t>
            </a:r>
            <a:r>
              <a:rPr lang="ko-KR" altLang="en-US" sz="1100" b="0" i="0" dirty="0">
                <a:solidFill>
                  <a:srgbClr val="222222"/>
                </a:solidFill>
                <a:effectLst/>
                <a:latin typeface="Noto Sans DemiLight"/>
              </a:rPr>
              <a:t>리그를 주제로 한 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Noto Sans DemiLight"/>
              </a:rPr>
              <a:t>6</a:t>
            </a:r>
            <a:r>
              <a:rPr lang="ko-KR" altLang="en-US" sz="1100" b="0" i="0" dirty="0">
                <a:solidFill>
                  <a:srgbClr val="222222"/>
                </a:solidFill>
                <a:effectLst/>
                <a:latin typeface="Noto Sans DemiLight"/>
              </a:rPr>
              <a:t>부작 웹드라마 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Noto Sans DemiLight"/>
              </a:rPr>
              <a:t>＇</a:t>
            </a:r>
            <a:r>
              <a:rPr lang="ko-KR" altLang="en-US" sz="1100" b="0" i="0" dirty="0" err="1">
                <a:solidFill>
                  <a:srgbClr val="222222"/>
                </a:solidFill>
                <a:effectLst/>
                <a:latin typeface="Noto Sans DemiLight"/>
              </a:rPr>
              <a:t>투하츠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Noto Sans DemiLight"/>
              </a:rPr>
              <a:t>＇</a:t>
            </a:r>
            <a:r>
              <a:rPr lang="ko-KR" altLang="en-US" sz="1100" b="0" i="0" dirty="0">
                <a:solidFill>
                  <a:srgbClr val="222222"/>
                </a:solidFill>
                <a:effectLst/>
                <a:latin typeface="Noto Sans DemiLight"/>
              </a:rPr>
              <a:t>는 좋은 반응을 얻었다 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Noto Sans DemiLight"/>
              </a:rPr>
              <a:t>.</a:t>
            </a:r>
            <a:endParaRPr lang="ko-KR" altLang="en-US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3C58DB-67E1-BCC9-2D5C-AD6CFDAD2951}"/>
              </a:ext>
            </a:extLst>
          </p:cNvPr>
          <p:cNvSpPr txBox="1"/>
          <p:nvPr/>
        </p:nvSpPr>
        <p:spPr>
          <a:xfrm>
            <a:off x="991171" y="1516216"/>
            <a:ext cx="2873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다양한 </a:t>
            </a:r>
            <a:r>
              <a:rPr lang="ko-KR" altLang="en-US" b="1" dirty="0">
                <a:solidFill>
                  <a:srgbClr val="388AC9"/>
                </a:solidFill>
              </a:rPr>
              <a:t>영상 컨텐츠 생성</a:t>
            </a:r>
          </a:p>
        </p:txBody>
      </p:sp>
      <p:pic>
        <p:nvPicPr>
          <p:cNvPr id="3076" name="Picture 4" descr="FNC Entertainment">
            <a:extLst>
              <a:ext uri="{FF2B5EF4-FFF2-40B4-BE49-F238E27FC236}">
                <a16:creationId xmlns:a16="http://schemas.microsoft.com/office/drawing/2014/main" id="{319DD88D-1321-CAA0-F3B6-95F211C5C3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01"/>
          <a:stretch/>
        </p:blipFill>
        <p:spPr bwMode="auto">
          <a:xfrm>
            <a:off x="6096000" y="1557338"/>
            <a:ext cx="3171594" cy="363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FC3CDC-4C56-87E6-3900-0A31681F87E1}"/>
              </a:ext>
            </a:extLst>
          </p:cNvPr>
          <p:cNvSpPr txBox="1"/>
          <p:nvPr/>
        </p:nvSpPr>
        <p:spPr>
          <a:xfrm>
            <a:off x="214502" y="6447270"/>
            <a:ext cx="631371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더스포츠 기업 분석 보고서 </a:t>
            </a:r>
            <a:r>
              <a:rPr lang="en-US" altLang="ko-KR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02 K</a:t>
            </a:r>
            <a:r>
              <a:rPr lang="ko-KR" altLang="en-US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리그 운영현황 분석</a:t>
            </a:r>
          </a:p>
        </p:txBody>
      </p:sp>
    </p:spTree>
    <p:extLst>
      <p:ext uri="{BB962C8B-B14F-4D97-AF65-F5344CB8AC3E}">
        <p14:creationId xmlns:p14="http://schemas.microsoft.com/office/powerpoint/2010/main" val="250744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B944B99-21F5-7031-757F-9B3D73DC5F77}"/>
              </a:ext>
            </a:extLst>
          </p:cNvPr>
          <p:cNvSpPr txBox="1"/>
          <p:nvPr/>
        </p:nvSpPr>
        <p:spPr>
          <a:xfrm>
            <a:off x="1078315" y="3858373"/>
            <a:ext cx="4138596" cy="1334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222222"/>
                </a:solidFill>
                <a:effectLst/>
                <a:latin typeface="Noto Sans DemiLight"/>
              </a:rPr>
              <a:t>프로축구연맹은 </a:t>
            </a:r>
            <a:r>
              <a:rPr lang="en-US" altLang="ko-KR" sz="1100" b="1" dirty="0">
                <a:solidFill>
                  <a:srgbClr val="388AC9"/>
                </a:solidFill>
                <a:latin typeface="Noto Sans DemiLight"/>
              </a:rPr>
              <a:t>MZ</a:t>
            </a:r>
            <a:r>
              <a:rPr lang="ko-KR" altLang="en-US" sz="1100" b="1" dirty="0">
                <a:solidFill>
                  <a:srgbClr val="388AC9"/>
                </a:solidFill>
                <a:latin typeface="Noto Sans DemiLight"/>
              </a:rPr>
              <a:t>세대를 겨냥해</a:t>
            </a:r>
            <a:r>
              <a:rPr lang="ko-KR" altLang="en-US" sz="1100" b="1" i="0" dirty="0">
                <a:solidFill>
                  <a:srgbClr val="388AC9"/>
                </a:solidFill>
                <a:effectLst/>
                <a:latin typeface="Noto Sans DemiLight"/>
              </a:rPr>
              <a:t> </a:t>
            </a:r>
            <a:r>
              <a:rPr lang="ko-KR" altLang="en-US" sz="1100" b="0" i="0" dirty="0">
                <a:solidFill>
                  <a:srgbClr val="222222"/>
                </a:solidFill>
                <a:effectLst/>
                <a:latin typeface="Noto Sans DemiLight"/>
              </a:rPr>
              <a:t>아프리카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Noto Sans DemiLight"/>
              </a:rPr>
              <a:t>TV</a:t>
            </a:r>
            <a:r>
              <a:rPr lang="ko-KR" altLang="en-US" sz="1100" b="0" i="0" dirty="0">
                <a:solidFill>
                  <a:srgbClr val="222222"/>
                </a:solidFill>
                <a:effectLst/>
                <a:latin typeface="Noto Sans DemiLight"/>
              </a:rPr>
              <a:t>와 </a:t>
            </a:r>
            <a:r>
              <a:rPr lang="ko-KR" altLang="en-US" sz="1100" b="1" i="0" dirty="0">
                <a:solidFill>
                  <a:srgbClr val="388AC9"/>
                </a:solidFill>
                <a:effectLst/>
                <a:latin typeface="Noto Sans DemiLight"/>
              </a:rPr>
              <a:t>전략적으로 제휴</a:t>
            </a:r>
            <a:r>
              <a:rPr lang="ko-KR" altLang="en-US" sz="1100" b="0" i="0" dirty="0">
                <a:solidFill>
                  <a:srgbClr val="222222"/>
                </a:solidFill>
                <a:effectLst/>
                <a:latin typeface="Noto Sans DemiLight"/>
              </a:rPr>
              <a:t>하고 있다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Noto Sans DemiLight"/>
              </a:rPr>
              <a:t>. K</a:t>
            </a:r>
            <a:r>
              <a:rPr lang="ko-KR" altLang="en-US" sz="1100" b="0" i="0" dirty="0">
                <a:solidFill>
                  <a:srgbClr val="222222"/>
                </a:solidFill>
                <a:effectLst/>
                <a:latin typeface="Noto Sans DemiLight"/>
              </a:rPr>
              <a:t>리그와 관련해 활동중인 </a:t>
            </a:r>
            <a:r>
              <a:rPr lang="en-US" altLang="ko-KR" sz="1100" b="1" i="0" dirty="0">
                <a:solidFill>
                  <a:srgbClr val="388AC9"/>
                </a:solidFill>
                <a:effectLst/>
                <a:latin typeface="Noto Sans DemiLight"/>
              </a:rPr>
              <a:t>BJ </a:t>
            </a:r>
            <a:r>
              <a:rPr lang="ko-KR" altLang="en-US" sz="1100" b="1" i="0" dirty="0" err="1">
                <a:solidFill>
                  <a:srgbClr val="388AC9"/>
                </a:solidFill>
                <a:effectLst/>
                <a:latin typeface="Noto Sans DemiLight"/>
              </a:rPr>
              <a:t>감스트</a:t>
            </a:r>
            <a:r>
              <a:rPr lang="en-US" altLang="ko-KR" sz="1100" b="1" i="0" dirty="0">
                <a:solidFill>
                  <a:srgbClr val="388AC9"/>
                </a:solidFill>
                <a:effectLst/>
                <a:latin typeface="Noto Sans DemiLight"/>
              </a:rPr>
              <a:t>, </a:t>
            </a:r>
            <a:r>
              <a:rPr lang="ko-KR" altLang="en-US" sz="1100" b="1" i="0" dirty="0" err="1">
                <a:solidFill>
                  <a:srgbClr val="388AC9"/>
                </a:solidFill>
                <a:effectLst/>
                <a:latin typeface="Noto Sans DemiLight"/>
              </a:rPr>
              <a:t>릴카</a:t>
            </a:r>
            <a:r>
              <a:rPr lang="en-US" altLang="ko-KR" sz="1100" b="1" i="0" dirty="0">
                <a:solidFill>
                  <a:srgbClr val="388AC9"/>
                </a:solidFill>
                <a:effectLst/>
                <a:latin typeface="Noto Sans DemiLight"/>
              </a:rPr>
              <a:t>, </a:t>
            </a:r>
            <a:r>
              <a:rPr lang="ko-KR" altLang="en-US" sz="1100" b="1" i="0" dirty="0" err="1">
                <a:solidFill>
                  <a:srgbClr val="388AC9"/>
                </a:solidFill>
                <a:effectLst/>
                <a:latin typeface="Noto Sans DemiLight"/>
              </a:rPr>
              <a:t>강은비</a:t>
            </a:r>
            <a:r>
              <a:rPr lang="ko-KR" altLang="en-US" sz="1100" b="1" i="0" dirty="0">
                <a:solidFill>
                  <a:srgbClr val="388AC9"/>
                </a:solidFill>
                <a:effectLst/>
                <a:latin typeface="Noto Sans DemiLight"/>
              </a:rPr>
              <a:t> 이주현 </a:t>
            </a:r>
            <a:r>
              <a:rPr lang="ko-KR" altLang="en-US" sz="1100" b="1" i="0" dirty="0" err="1">
                <a:solidFill>
                  <a:srgbClr val="388AC9"/>
                </a:solidFill>
                <a:effectLst/>
                <a:latin typeface="Noto Sans DemiLight"/>
              </a:rPr>
              <a:t>박문성</a:t>
            </a:r>
            <a:r>
              <a:rPr lang="ko-KR" altLang="en-US" sz="1100" b="1" i="0" dirty="0">
                <a:solidFill>
                  <a:srgbClr val="388AC9"/>
                </a:solidFill>
                <a:effectLst/>
                <a:latin typeface="Noto Sans DemiLight"/>
              </a:rPr>
              <a:t> </a:t>
            </a:r>
            <a:r>
              <a:rPr lang="ko-KR" altLang="en-US" sz="1100" b="0" i="0" dirty="0">
                <a:solidFill>
                  <a:srgbClr val="222222"/>
                </a:solidFill>
                <a:effectLst/>
                <a:latin typeface="Noto Sans DemiLight"/>
              </a:rPr>
              <a:t>등의 현장 활동을 돕는 것이다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Noto Sans DemiLight"/>
              </a:rPr>
              <a:t>. </a:t>
            </a:r>
            <a:r>
              <a:rPr lang="ko-KR" altLang="en-US" sz="1100" b="0" i="0" dirty="0">
                <a:solidFill>
                  <a:srgbClr val="222222"/>
                </a:solidFill>
                <a:effectLst/>
                <a:latin typeface="Noto Sans DemiLight"/>
              </a:rPr>
              <a:t>배우 출신 </a:t>
            </a:r>
            <a:r>
              <a:rPr lang="ko-KR" altLang="en-US" sz="1100" b="0" i="0" dirty="0" err="1">
                <a:solidFill>
                  <a:srgbClr val="222222"/>
                </a:solidFill>
                <a:effectLst/>
                <a:latin typeface="Noto Sans DemiLight"/>
              </a:rPr>
              <a:t>강은비는</a:t>
            </a:r>
            <a:r>
              <a:rPr lang="ko-KR" altLang="en-US" sz="1100" b="0" i="0" dirty="0">
                <a:solidFill>
                  <a:srgbClr val="222222"/>
                </a:solidFill>
                <a:effectLst/>
                <a:latin typeface="Noto Sans DemiLight"/>
              </a:rPr>
              <a:t> 성남종합운동장을 찾아 경기를 직관하기도 했다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Noto Sans DemiLight"/>
              </a:rPr>
              <a:t>. </a:t>
            </a:r>
            <a:r>
              <a:rPr lang="ko-KR" altLang="en-US" sz="1100" b="0" i="0" dirty="0">
                <a:solidFill>
                  <a:srgbClr val="222222"/>
                </a:solidFill>
                <a:effectLst/>
                <a:latin typeface="Noto Sans DemiLight"/>
              </a:rPr>
              <a:t>그 과정을 아프리카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Noto Sans DemiLight"/>
              </a:rPr>
              <a:t>TV</a:t>
            </a:r>
            <a:r>
              <a:rPr lang="ko-KR" altLang="en-US" sz="1100" b="0" i="0" dirty="0">
                <a:solidFill>
                  <a:srgbClr val="222222"/>
                </a:solidFill>
                <a:effectLst/>
                <a:latin typeface="Noto Sans DemiLight"/>
              </a:rPr>
              <a:t>를 통해 방송하기도 했다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Noto Sans DemiLight"/>
              </a:rPr>
              <a:t>. </a:t>
            </a:r>
            <a:endParaRPr lang="ko-KR" altLang="en-US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3C58DB-67E1-BCC9-2D5C-AD6CFDAD2951}"/>
              </a:ext>
            </a:extLst>
          </p:cNvPr>
          <p:cNvSpPr txBox="1"/>
          <p:nvPr/>
        </p:nvSpPr>
        <p:spPr>
          <a:xfrm>
            <a:off x="937384" y="1480621"/>
            <a:ext cx="3291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388AC9"/>
                </a:solidFill>
              </a:rPr>
              <a:t>축구 </a:t>
            </a:r>
            <a:r>
              <a:rPr lang="ko-KR" altLang="en-US" b="1" dirty="0" err="1">
                <a:solidFill>
                  <a:srgbClr val="388AC9"/>
                </a:solidFill>
              </a:rPr>
              <a:t>인플루언서</a:t>
            </a:r>
            <a:r>
              <a:rPr lang="ko-KR" altLang="en-US" dirty="0" err="1"/>
              <a:t>와의</a:t>
            </a:r>
            <a:r>
              <a:rPr lang="ko-KR" altLang="en-US" dirty="0"/>
              <a:t> 제휴</a:t>
            </a:r>
            <a:endParaRPr lang="ko-KR" altLang="en-US" b="1" dirty="0">
              <a:solidFill>
                <a:srgbClr val="388AC9"/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94E19B6-78AB-5D15-75F9-8E1A53894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893" y="1557338"/>
            <a:ext cx="3731838" cy="373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BEECAE-07EB-368E-9641-2FBDE3B5E172}"/>
              </a:ext>
            </a:extLst>
          </p:cNvPr>
          <p:cNvSpPr txBox="1"/>
          <p:nvPr/>
        </p:nvSpPr>
        <p:spPr>
          <a:xfrm>
            <a:off x="214502" y="6447270"/>
            <a:ext cx="631371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더스포츠 기업 분석 보고서 </a:t>
            </a:r>
            <a:r>
              <a:rPr lang="en-US" altLang="ko-KR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02 K</a:t>
            </a:r>
            <a:r>
              <a:rPr lang="ko-KR" altLang="en-US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리그 운영현황 분석</a:t>
            </a:r>
          </a:p>
        </p:txBody>
      </p:sp>
    </p:spTree>
    <p:extLst>
      <p:ext uri="{BB962C8B-B14F-4D97-AF65-F5344CB8AC3E}">
        <p14:creationId xmlns:p14="http://schemas.microsoft.com/office/powerpoint/2010/main" val="671002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BD992E4-D7C5-9744-A6E4-91657F1F8439}"/>
              </a:ext>
            </a:extLst>
          </p:cNvPr>
          <p:cNvGrpSpPr/>
          <p:nvPr/>
        </p:nvGrpSpPr>
        <p:grpSpPr>
          <a:xfrm>
            <a:off x="2329543" y="2777899"/>
            <a:ext cx="7532914" cy="1302202"/>
            <a:chOff x="1968137" y="2777899"/>
            <a:chExt cx="7532914" cy="130220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DD6889D-D1A9-437B-B412-B4A8DC46812F}"/>
                </a:ext>
              </a:extLst>
            </p:cNvPr>
            <p:cNvGrpSpPr/>
            <p:nvPr/>
          </p:nvGrpSpPr>
          <p:grpSpPr>
            <a:xfrm>
              <a:off x="2085272" y="2777899"/>
              <a:ext cx="1189749" cy="1302202"/>
              <a:chOff x="1815306" y="2730373"/>
              <a:chExt cx="1189749" cy="1302202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31DC02F-AB31-FA83-AA94-C0C08F65AF86}"/>
                  </a:ext>
                </a:extLst>
              </p:cNvPr>
              <p:cNvSpPr txBox="1"/>
              <p:nvPr/>
            </p:nvSpPr>
            <p:spPr>
              <a:xfrm>
                <a:off x="2191210" y="2730373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01</a:t>
                </a:r>
                <a:endParaRPr lang="ko-KR" altLang="en-US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361AB67-59FB-4AE0-DA30-B65CB5646FF3}"/>
                  </a:ext>
                </a:extLst>
              </p:cNvPr>
              <p:cNvSpPr txBox="1"/>
              <p:nvPr/>
            </p:nvSpPr>
            <p:spPr>
              <a:xfrm>
                <a:off x="1815306" y="3663243"/>
                <a:ext cx="11897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/>
                  <a:t>회사소개</a:t>
                </a:r>
                <a:r>
                  <a:rPr lang="ko-KR" altLang="en-US" dirty="0"/>
                  <a:t> </a:t>
                </a: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5628F09-CC7D-0689-0948-F3EE829CD36F}"/>
                </a:ext>
              </a:extLst>
            </p:cNvPr>
            <p:cNvGrpSpPr/>
            <p:nvPr/>
          </p:nvGrpSpPr>
          <p:grpSpPr>
            <a:xfrm>
              <a:off x="4572652" y="2777899"/>
              <a:ext cx="2412840" cy="1302202"/>
              <a:chOff x="4437593" y="2730373"/>
              <a:chExt cx="2412840" cy="1302202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5497FCA-039B-2268-0664-B5C22DE20A61}"/>
                  </a:ext>
                </a:extLst>
              </p:cNvPr>
              <p:cNvSpPr txBox="1"/>
              <p:nvPr/>
            </p:nvSpPr>
            <p:spPr>
              <a:xfrm>
                <a:off x="5425043" y="2730373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02</a:t>
                </a:r>
                <a:endParaRPr lang="ko-KR" altLang="en-US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40CFDE-EFA0-A040-3A2C-A8B5EC52BD54}"/>
                  </a:ext>
                </a:extLst>
              </p:cNvPr>
              <p:cNvSpPr txBox="1"/>
              <p:nvPr/>
            </p:nvSpPr>
            <p:spPr>
              <a:xfrm>
                <a:off x="4437593" y="3663243"/>
                <a:ext cx="24128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/>
                  <a:t>K</a:t>
                </a:r>
                <a:r>
                  <a:rPr lang="ko-KR" altLang="en-US" b="1" dirty="0"/>
                  <a:t>리그 운영 현황분석 </a:t>
                </a: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ED44507-A379-9A99-4EE1-8701CF75911D}"/>
                </a:ext>
              </a:extLst>
            </p:cNvPr>
            <p:cNvGrpSpPr/>
            <p:nvPr/>
          </p:nvGrpSpPr>
          <p:grpSpPr>
            <a:xfrm>
              <a:off x="8283124" y="2777899"/>
              <a:ext cx="958917" cy="1302202"/>
              <a:chOff x="8013158" y="2730373"/>
              <a:chExt cx="958917" cy="1302202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47FB86-E3F4-24E1-6522-DEB9911290B6}"/>
                  </a:ext>
                </a:extLst>
              </p:cNvPr>
              <p:cNvSpPr txBox="1"/>
              <p:nvPr/>
            </p:nvSpPr>
            <p:spPr>
              <a:xfrm>
                <a:off x="8273646" y="2730373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03</a:t>
                </a:r>
                <a:endParaRPr lang="ko-KR" alt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CAF7378-F250-00F8-4D7A-AF12370801C0}"/>
                  </a:ext>
                </a:extLst>
              </p:cNvPr>
              <p:cNvSpPr txBox="1"/>
              <p:nvPr/>
            </p:nvSpPr>
            <p:spPr>
              <a:xfrm>
                <a:off x="8013158" y="3663243"/>
                <a:ext cx="9589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/>
                  <a:t>제안서</a:t>
                </a:r>
                <a:r>
                  <a:rPr lang="ko-KR" altLang="en-US" dirty="0"/>
                  <a:t> </a:t>
                </a:r>
              </a:p>
            </p:txBody>
          </p:sp>
        </p:grp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A7C12E18-F672-CCCB-982F-93B82C2600D1}"/>
                </a:ext>
              </a:extLst>
            </p:cNvPr>
            <p:cNvCxnSpPr/>
            <p:nvPr/>
          </p:nvCxnSpPr>
          <p:spPr>
            <a:xfrm>
              <a:off x="1968137" y="3469994"/>
              <a:ext cx="7532914" cy="0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B72F6B8-6FA6-6C95-BE0D-CFFB50F28A77}"/>
              </a:ext>
            </a:extLst>
          </p:cNvPr>
          <p:cNvSpPr txBox="1"/>
          <p:nvPr/>
        </p:nvSpPr>
        <p:spPr>
          <a:xfrm>
            <a:off x="214502" y="6447270"/>
            <a:ext cx="631371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더스포츠 기업 분석 보고서</a:t>
            </a:r>
          </a:p>
        </p:txBody>
      </p:sp>
    </p:spTree>
    <p:extLst>
      <p:ext uri="{BB962C8B-B14F-4D97-AF65-F5344CB8AC3E}">
        <p14:creationId xmlns:p14="http://schemas.microsoft.com/office/powerpoint/2010/main" val="3912006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627C155-EBB4-D5D7-515F-938A89C1D95A}"/>
              </a:ext>
            </a:extLst>
          </p:cNvPr>
          <p:cNvSpPr txBox="1"/>
          <p:nvPr/>
        </p:nvSpPr>
        <p:spPr>
          <a:xfrm>
            <a:off x="940208" y="15490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뉴미디어 팀 </a:t>
            </a:r>
            <a:r>
              <a:rPr lang="ko-KR" altLang="en-US" b="1" dirty="0">
                <a:solidFill>
                  <a:srgbClr val="388AC9"/>
                </a:solidFill>
              </a:rPr>
              <a:t>성과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E99B60-2EE0-9EDC-EE75-5E28E03E6647}"/>
              </a:ext>
            </a:extLst>
          </p:cNvPr>
          <p:cNvSpPr txBox="1"/>
          <p:nvPr/>
        </p:nvSpPr>
        <p:spPr>
          <a:xfrm>
            <a:off x="940208" y="3429000"/>
            <a:ext cx="4341114" cy="1842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111111"/>
                </a:solidFill>
                <a:effectLst/>
                <a:latin typeface="Apple SD Gothic Neo"/>
              </a:rPr>
              <a:t>프로축구연맹에 따르면 지난 </a:t>
            </a:r>
            <a:r>
              <a:rPr lang="en-US" altLang="ko-KR" sz="1100" b="0" i="0" dirty="0">
                <a:solidFill>
                  <a:srgbClr val="111111"/>
                </a:solidFill>
                <a:effectLst/>
                <a:latin typeface="Apple SD Gothic Neo"/>
              </a:rPr>
              <a:t>4</a:t>
            </a:r>
            <a:r>
              <a:rPr lang="ko-KR" altLang="en-US" sz="1100" b="0" i="0" dirty="0">
                <a:solidFill>
                  <a:srgbClr val="111111"/>
                </a:solidFill>
                <a:effectLst/>
                <a:latin typeface="Apple SD Gothic Neo"/>
              </a:rPr>
              <a:t>년간 </a:t>
            </a:r>
            <a:r>
              <a:rPr lang="en-US" altLang="ko-KR" sz="1100" b="0" i="0" dirty="0">
                <a:solidFill>
                  <a:srgbClr val="111111"/>
                </a:solidFill>
                <a:effectLst/>
                <a:latin typeface="Apple SD Gothic Neo"/>
              </a:rPr>
              <a:t>K</a:t>
            </a:r>
            <a:r>
              <a:rPr lang="ko-KR" altLang="en-US" sz="1100" b="0" i="0" dirty="0">
                <a:solidFill>
                  <a:srgbClr val="111111"/>
                </a:solidFill>
                <a:effectLst/>
                <a:latin typeface="Apple SD Gothic Neo"/>
              </a:rPr>
              <a:t>리그 경기의 </a:t>
            </a:r>
            <a:r>
              <a:rPr lang="en-US" altLang="ko-KR" sz="1100" b="0" i="0" dirty="0">
                <a:solidFill>
                  <a:srgbClr val="111111"/>
                </a:solidFill>
                <a:effectLst/>
                <a:latin typeface="Apple SD Gothic Neo"/>
              </a:rPr>
              <a:t>TV </a:t>
            </a:r>
            <a:r>
              <a:rPr lang="ko-KR" altLang="en-US" sz="1100" b="0" i="0" dirty="0">
                <a:solidFill>
                  <a:srgbClr val="111111"/>
                </a:solidFill>
                <a:effectLst/>
                <a:latin typeface="Apple SD Gothic Neo"/>
              </a:rPr>
              <a:t>시청률은 정체된 반면 </a:t>
            </a:r>
            <a:r>
              <a:rPr lang="ko-KR" altLang="en-US" sz="1100" b="1" i="0" dirty="0">
                <a:solidFill>
                  <a:srgbClr val="388AC9"/>
                </a:solidFill>
                <a:effectLst/>
                <a:latin typeface="Apple SD Gothic Neo"/>
              </a:rPr>
              <a:t>인터넷과 </a:t>
            </a:r>
            <a:r>
              <a:rPr lang="en-US" altLang="ko-KR" sz="1100" b="1" i="0" dirty="0">
                <a:solidFill>
                  <a:srgbClr val="388AC9"/>
                </a:solidFill>
                <a:effectLst/>
                <a:latin typeface="Apple SD Gothic Neo"/>
              </a:rPr>
              <a:t>SNS</a:t>
            </a:r>
            <a:r>
              <a:rPr lang="ko-KR" altLang="en-US" sz="1100" b="1" i="0" dirty="0">
                <a:solidFill>
                  <a:srgbClr val="388AC9"/>
                </a:solidFill>
                <a:effectLst/>
                <a:latin typeface="Apple SD Gothic Neo"/>
              </a:rPr>
              <a:t>를 통한 팬들의 </a:t>
            </a:r>
            <a:r>
              <a:rPr lang="en-US" altLang="ko-KR" sz="1100" b="1" i="0" dirty="0">
                <a:solidFill>
                  <a:srgbClr val="388AC9"/>
                </a:solidFill>
                <a:effectLst/>
                <a:latin typeface="Apple SD Gothic Neo"/>
              </a:rPr>
              <a:t>K</a:t>
            </a:r>
            <a:r>
              <a:rPr lang="ko-KR" altLang="en-US" sz="1100" b="1" i="0" dirty="0">
                <a:solidFill>
                  <a:srgbClr val="388AC9"/>
                </a:solidFill>
                <a:effectLst/>
                <a:latin typeface="Apple SD Gothic Neo"/>
              </a:rPr>
              <a:t>리그 콘텐츠 이용이 크게 늘었다</a:t>
            </a:r>
            <a:r>
              <a:rPr lang="en-US" altLang="ko-KR" sz="1100" b="0" i="0" dirty="0">
                <a:solidFill>
                  <a:srgbClr val="111111"/>
                </a:solidFill>
                <a:effectLst/>
                <a:latin typeface="Apple SD Gothic Neo"/>
              </a:rPr>
              <a:t>. </a:t>
            </a:r>
            <a:r>
              <a:rPr lang="ko-KR" altLang="en-US" sz="1100" b="0" i="0" dirty="0">
                <a:solidFill>
                  <a:srgbClr val="111111"/>
                </a:solidFill>
                <a:effectLst/>
                <a:latin typeface="Apple SD Gothic Neo"/>
              </a:rPr>
              <a:t>지상파 평균 시청률은 </a:t>
            </a:r>
            <a:r>
              <a:rPr lang="en-US" altLang="ko-KR" sz="1100" b="0" i="0" dirty="0">
                <a:solidFill>
                  <a:srgbClr val="111111"/>
                </a:solidFill>
                <a:effectLst/>
                <a:latin typeface="Apple SD Gothic Neo"/>
              </a:rPr>
              <a:t>3</a:t>
            </a:r>
            <a:r>
              <a:rPr lang="ko-KR" altLang="en-US" sz="1100" b="0" i="0" dirty="0">
                <a:solidFill>
                  <a:srgbClr val="111111"/>
                </a:solidFill>
                <a:effectLst/>
                <a:latin typeface="Apple SD Gothic Neo"/>
              </a:rPr>
              <a:t>년 전인 </a:t>
            </a:r>
            <a:r>
              <a:rPr lang="en-US" altLang="ko-KR" sz="1100" b="0" i="0" dirty="0">
                <a:solidFill>
                  <a:srgbClr val="111111"/>
                </a:solidFill>
                <a:effectLst/>
                <a:latin typeface="Apple SD Gothic Neo"/>
              </a:rPr>
              <a:t>2016</a:t>
            </a:r>
            <a:r>
              <a:rPr lang="ko-KR" altLang="en-US" sz="1100" b="0" i="0" dirty="0">
                <a:solidFill>
                  <a:srgbClr val="111111"/>
                </a:solidFill>
                <a:effectLst/>
                <a:latin typeface="Apple SD Gothic Neo"/>
              </a:rPr>
              <a:t>년 </a:t>
            </a:r>
            <a:r>
              <a:rPr lang="en-US" altLang="ko-KR" sz="1100" b="0" i="0" dirty="0">
                <a:solidFill>
                  <a:srgbClr val="111111"/>
                </a:solidFill>
                <a:effectLst/>
                <a:latin typeface="Apple SD Gothic Neo"/>
              </a:rPr>
              <a:t>1.63%</a:t>
            </a:r>
            <a:r>
              <a:rPr lang="ko-KR" altLang="en-US" sz="1100" b="0" i="0" dirty="0">
                <a:solidFill>
                  <a:srgbClr val="111111"/>
                </a:solidFill>
                <a:effectLst/>
                <a:latin typeface="Apple SD Gothic Neo"/>
              </a:rPr>
              <a:t>에서 올해 </a:t>
            </a:r>
            <a:r>
              <a:rPr lang="en-US" altLang="ko-KR" sz="1100" b="0" i="0" dirty="0">
                <a:solidFill>
                  <a:srgbClr val="111111"/>
                </a:solidFill>
                <a:effectLst/>
                <a:latin typeface="Apple SD Gothic Neo"/>
              </a:rPr>
              <a:t>1.5%(5</a:t>
            </a:r>
            <a:r>
              <a:rPr lang="ko-KR" altLang="en-US" sz="1100" b="0" i="0" dirty="0">
                <a:solidFill>
                  <a:srgbClr val="111111"/>
                </a:solidFill>
                <a:effectLst/>
                <a:latin typeface="Apple SD Gothic Neo"/>
              </a:rPr>
              <a:t>월 </a:t>
            </a:r>
            <a:r>
              <a:rPr lang="en-US" altLang="ko-KR" sz="1100" b="0" i="0" dirty="0">
                <a:solidFill>
                  <a:srgbClr val="111111"/>
                </a:solidFill>
                <a:effectLst/>
                <a:latin typeface="Apple SD Gothic Neo"/>
              </a:rPr>
              <a:t>4</a:t>
            </a:r>
            <a:r>
              <a:rPr lang="ko-KR" altLang="en-US" sz="1100" b="0" i="0" dirty="0">
                <a:solidFill>
                  <a:srgbClr val="111111"/>
                </a:solidFill>
                <a:effectLst/>
                <a:latin typeface="Apple SD Gothic Neo"/>
              </a:rPr>
              <a:t>일 </a:t>
            </a:r>
            <a:r>
              <a:rPr lang="en-US" altLang="ko-KR" sz="1100" b="0" i="0" dirty="0">
                <a:solidFill>
                  <a:srgbClr val="111111"/>
                </a:solidFill>
                <a:effectLst/>
                <a:latin typeface="Apple SD Gothic Neo"/>
              </a:rPr>
              <a:t>10</a:t>
            </a:r>
            <a:r>
              <a:rPr lang="ko-KR" altLang="en-US" sz="1100" b="0" i="0" dirty="0">
                <a:solidFill>
                  <a:srgbClr val="111111"/>
                </a:solidFill>
                <a:effectLst/>
                <a:latin typeface="Apple SD Gothic Neo"/>
              </a:rPr>
              <a:t>라운드 기준</a:t>
            </a:r>
            <a:r>
              <a:rPr lang="en-US" altLang="ko-KR" sz="1100" b="0" i="0" dirty="0">
                <a:solidFill>
                  <a:srgbClr val="111111"/>
                </a:solidFill>
                <a:effectLst/>
                <a:latin typeface="Apple SD Gothic Neo"/>
              </a:rPr>
              <a:t>)</a:t>
            </a:r>
            <a:r>
              <a:rPr lang="ko-KR" altLang="en-US" sz="1100" b="0" i="0" dirty="0">
                <a:solidFill>
                  <a:srgbClr val="111111"/>
                </a:solidFill>
                <a:effectLst/>
                <a:latin typeface="Apple SD Gothic Neo"/>
              </a:rPr>
              <a:t>로 더 줄어든 반면</a:t>
            </a:r>
            <a:r>
              <a:rPr lang="en-US" altLang="ko-KR" sz="1100" b="0" i="0" dirty="0">
                <a:solidFill>
                  <a:srgbClr val="111111"/>
                </a:solidFill>
                <a:effectLst/>
                <a:latin typeface="Apple SD Gothic Neo"/>
              </a:rPr>
              <a:t>, </a:t>
            </a:r>
            <a:r>
              <a:rPr lang="ko-KR" altLang="en-US" sz="1100" b="0" i="0" dirty="0">
                <a:solidFill>
                  <a:srgbClr val="111111"/>
                </a:solidFill>
                <a:effectLst/>
                <a:latin typeface="Apple SD Gothic Neo"/>
              </a:rPr>
              <a:t>포털사이트 네이버의 </a:t>
            </a:r>
            <a:r>
              <a:rPr lang="en-US" altLang="ko-KR" sz="1100" b="0" i="0" dirty="0">
                <a:solidFill>
                  <a:srgbClr val="111111"/>
                </a:solidFill>
                <a:effectLst/>
                <a:latin typeface="Apple SD Gothic Neo"/>
              </a:rPr>
              <a:t>K</a:t>
            </a:r>
            <a:r>
              <a:rPr lang="ko-KR" altLang="en-US" sz="1100" b="0" i="0" dirty="0">
                <a:solidFill>
                  <a:srgbClr val="111111"/>
                </a:solidFill>
                <a:effectLst/>
                <a:latin typeface="Apple SD Gothic Neo"/>
              </a:rPr>
              <a:t>리그 실시간 중계 평균 동시접속자는 같은 기간 </a:t>
            </a:r>
            <a:r>
              <a:rPr lang="en-US" altLang="ko-KR" sz="1100" b="0" i="0" dirty="0">
                <a:solidFill>
                  <a:srgbClr val="111111"/>
                </a:solidFill>
                <a:effectLst/>
                <a:latin typeface="Apple SD Gothic Neo"/>
              </a:rPr>
              <a:t>1</a:t>
            </a:r>
            <a:r>
              <a:rPr lang="ko-KR" altLang="en-US" sz="1100" b="0" i="0" dirty="0">
                <a:solidFill>
                  <a:srgbClr val="111111"/>
                </a:solidFill>
                <a:effectLst/>
                <a:latin typeface="Apple SD Gothic Neo"/>
              </a:rPr>
              <a:t>만</a:t>
            </a:r>
            <a:r>
              <a:rPr lang="en-US" altLang="ko-KR" sz="1100" b="0" i="0" dirty="0">
                <a:solidFill>
                  <a:srgbClr val="111111"/>
                </a:solidFill>
                <a:effectLst/>
                <a:latin typeface="Apple SD Gothic Neo"/>
              </a:rPr>
              <a:t>2,248</a:t>
            </a:r>
            <a:r>
              <a:rPr lang="ko-KR" altLang="en-US" sz="1100" b="0" i="0" dirty="0">
                <a:solidFill>
                  <a:srgbClr val="111111"/>
                </a:solidFill>
                <a:effectLst/>
                <a:latin typeface="Apple SD Gothic Neo"/>
              </a:rPr>
              <a:t>명에서 </a:t>
            </a:r>
            <a:r>
              <a:rPr lang="en-US" altLang="ko-KR" sz="1100" b="0" i="0" dirty="0">
                <a:solidFill>
                  <a:srgbClr val="111111"/>
                </a:solidFill>
                <a:effectLst/>
                <a:latin typeface="Apple SD Gothic Neo"/>
              </a:rPr>
              <a:t>2</a:t>
            </a:r>
            <a:r>
              <a:rPr lang="ko-KR" altLang="en-US" sz="1100" b="0" i="0" dirty="0">
                <a:solidFill>
                  <a:srgbClr val="111111"/>
                </a:solidFill>
                <a:effectLst/>
                <a:latin typeface="Apple SD Gothic Neo"/>
              </a:rPr>
              <a:t>만</a:t>
            </a:r>
            <a:r>
              <a:rPr lang="en-US" altLang="ko-KR" sz="1100" b="0" i="0" dirty="0">
                <a:solidFill>
                  <a:srgbClr val="111111"/>
                </a:solidFill>
                <a:effectLst/>
                <a:latin typeface="Apple SD Gothic Neo"/>
              </a:rPr>
              <a:t>1,207</a:t>
            </a:r>
            <a:r>
              <a:rPr lang="ko-KR" altLang="en-US" sz="1100" b="0" i="0" dirty="0">
                <a:solidFill>
                  <a:srgbClr val="111111"/>
                </a:solidFill>
                <a:effectLst/>
                <a:latin typeface="Apple SD Gothic Neo"/>
              </a:rPr>
              <a:t>명으로 </a:t>
            </a:r>
            <a:r>
              <a:rPr lang="en-US" altLang="ko-KR" sz="1100" b="1" i="0" dirty="0">
                <a:solidFill>
                  <a:srgbClr val="388AC9"/>
                </a:solidFill>
                <a:effectLst/>
                <a:latin typeface="Apple SD Gothic Neo"/>
              </a:rPr>
              <a:t>73% </a:t>
            </a:r>
            <a:r>
              <a:rPr lang="ko-KR" altLang="en-US" sz="1100" b="1" i="0" dirty="0">
                <a:solidFill>
                  <a:srgbClr val="388AC9"/>
                </a:solidFill>
                <a:effectLst/>
                <a:latin typeface="Apple SD Gothic Neo"/>
              </a:rPr>
              <a:t>늘었다</a:t>
            </a:r>
            <a:r>
              <a:rPr lang="en-US" altLang="ko-KR" sz="1100" b="0" i="0" dirty="0">
                <a:solidFill>
                  <a:srgbClr val="111111"/>
                </a:solidFill>
                <a:effectLst/>
                <a:latin typeface="Apple SD Gothic Neo"/>
              </a:rPr>
              <a:t>. K</a:t>
            </a:r>
            <a:r>
              <a:rPr lang="ko-KR" altLang="en-US" sz="1100" b="0" i="0" dirty="0">
                <a:solidFill>
                  <a:srgbClr val="111111"/>
                </a:solidFill>
                <a:effectLst/>
                <a:latin typeface="Apple SD Gothic Neo"/>
              </a:rPr>
              <a:t>리그 공식 유튜브 채널 영상 조회수도 </a:t>
            </a:r>
            <a:r>
              <a:rPr lang="en-US" altLang="ko-KR" sz="1100" b="0" i="0" dirty="0">
                <a:solidFill>
                  <a:srgbClr val="111111"/>
                </a:solidFill>
                <a:effectLst/>
                <a:latin typeface="Apple SD Gothic Neo"/>
              </a:rPr>
              <a:t>2017</a:t>
            </a:r>
            <a:r>
              <a:rPr lang="ko-KR" altLang="en-US" sz="1100" b="0" i="0" dirty="0">
                <a:solidFill>
                  <a:srgbClr val="111111"/>
                </a:solidFill>
                <a:effectLst/>
                <a:latin typeface="Apple SD Gothic Neo"/>
              </a:rPr>
              <a:t>년 </a:t>
            </a:r>
            <a:r>
              <a:rPr lang="en-US" altLang="ko-KR" sz="1100" b="0" i="0" dirty="0">
                <a:solidFill>
                  <a:srgbClr val="111111"/>
                </a:solidFill>
                <a:effectLst/>
                <a:latin typeface="Apple SD Gothic Neo"/>
              </a:rPr>
              <a:t>79</a:t>
            </a:r>
            <a:r>
              <a:rPr lang="ko-KR" altLang="en-US" sz="1100" b="0" i="0" dirty="0">
                <a:solidFill>
                  <a:srgbClr val="111111"/>
                </a:solidFill>
                <a:effectLst/>
                <a:latin typeface="Apple SD Gothic Neo"/>
              </a:rPr>
              <a:t>만</a:t>
            </a:r>
            <a:r>
              <a:rPr lang="en-US" altLang="ko-KR" sz="1100" b="0" i="0" dirty="0">
                <a:solidFill>
                  <a:srgbClr val="111111"/>
                </a:solidFill>
                <a:effectLst/>
                <a:latin typeface="Apple SD Gothic Neo"/>
              </a:rPr>
              <a:t>8,449</a:t>
            </a:r>
            <a:r>
              <a:rPr lang="ko-KR" altLang="en-US" sz="1100" b="0" i="0" dirty="0">
                <a:solidFill>
                  <a:srgbClr val="111111"/>
                </a:solidFill>
                <a:effectLst/>
                <a:latin typeface="Apple SD Gothic Neo"/>
              </a:rPr>
              <a:t>회에서 </a:t>
            </a:r>
            <a:r>
              <a:rPr lang="en-US" altLang="ko-KR" sz="1100" b="0" i="0" dirty="0">
                <a:solidFill>
                  <a:srgbClr val="111111"/>
                </a:solidFill>
                <a:effectLst/>
                <a:latin typeface="Apple SD Gothic Neo"/>
              </a:rPr>
              <a:t>1</a:t>
            </a:r>
            <a:r>
              <a:rPr lang="ko-KR" altLang="en-US" sz="1100" b="0" i="0" dirty="0">
                <a:solidFill>
                  <a:srgbClr val="111111"/>
                </a:solidFill>
                <a:effectLst/>
                <a:latin typeface="Apple SD Gothic Neo"/>
              </a:rPr>
              <a:t>년 만인 지난해 </a:t>
            </a:r>
            <a:r>
              <a:rPr lang="en-US" altLang="ko-KR" sz="1100" b="1" i="0" dirty="0">
                <a:solidFill>
                  <a:srgbClr val="388AC9"/>
                </a:solidFill>
                <a:effectLst/>
                <a:latin typeface="Apple SD Gothic Neo"/>
              </a:rPr>
              <a:t>409</a:t>
            </a:r>
            <a:r>
              <a:rPr lang="ko-KR" altLang="en-US" sz="1100" b="1" i="0" dirty="0">
                <a:solidFill>
                  <a:srgbClr val="388AC9"/>
                </a:solidFill>
                <a:effectLst/>
                <a:latin typeface="Apple SD Gothic Neo"/>
              </a:rPr>
              <a:t>만</a:t>
            </a:r>
            <a:r>
              <a:rPr lang="en-US" altLang="ko-KR" sz="1100" b="1" i="0" dirty="0">
                <a:solidFill>
                  <a:srgbClr val="388AC9"/>
                </a:solidFill>
                <a:effectLst/>
                <a:latin typeface="Apple SD Gothic Neo"/>
              </a:rPr>
              <a:t>3,052</a:t>
            </a:r>
            <a:r>
              <a:rPr lang="ko-KR" altLang="en-US" sz="1100" b="1" i="0" dirty="0">
                <a:solidFill>
                  <a:srgbClr val="388AC9"/>
                </a:solidFill>
                <a:effectLst/>
                <a:latin typeface="Apple SD Gothic Neo"/>
              </a:rPr>
              <a:t>회로 폭증했다</a:t>
            </a:r>
            <a:r>
              <a:rPr lang="en-US" altLang="ko-KR" sz="1100" b="0" i="0" dirty="0">
                <a:solidFill>
                  <a:srgbClr val="111111"/>
                </a:solidFill>
                <a:effectLst/>
                <a:latin typeface="Apple SD Gothic Neo"/>
              </a:rPr>
              <a:t>. </a:t>
            </a:r>
            <a:endParaRPr lang="ko-KR" altLang="en-US" sz="1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E90599-E1B4-BFBD-815D-BE557FAEE7CE}"/>
              </a:ext>
            </a:extLst>
          </p:cNvPr>
          <p:cNvSpPr txBox="1"/>
          <p:nvPr/>
        </p:nvSpPr>
        <p:spPr>
          <a:xfrm>
            <a:off x="214502" y="6447270"/>
            <a:ext cx="631371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더스포츠 기업 분석 보고서 </a:t>
            </a:r>
            <a:r>
              <a:rPr lang="en-US" altLang="ko-KR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02 K</a:t>
            </a:r>
            <a:r>
              <a:rPr lang="ko-KR" altLang="en-US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리그 운영현황 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EA1A83-6D6F-8C54-9CBC-58752A34821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6096000" y="1795417"/>
            <a:ext cx="4840941" cy="3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16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9F9E00-094D-6612-2866-0E1DF1E3B2A1}"/>
              </a:ext>
            </a:extLst>
          </p:cNvPr>
          <p:cNvSpPr txBox="1"/>
          <p:nvPr/>
        </p:nvSpPr>
        <p:spPr>
          <a:xfrm>
            <a:off x="1009667" y="1532597"/>
            <a:ext cx="24101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rgbClr val="4F1B87"/>
                </a:solidFill>
                <a:effectLst/>
                <a:latin typeface="Noto Sans KR"/>
              </a:rPr>
              <a:t>팬 </a:t>
            </a:r>
            <a:r>
              <a:rPr lang="ko-KR" altLang="en-US" b="1" i="0" dirty="0" err="1">
                <a:solidFill>
                  <a:srgbClr val="4F1B87"/>
                </a:solidFill>
                <a:effectLst/>
                <a:latin typeface="Noto Sans KR"/>
              </a:rPr>
              <a:t>프렌들리</a:t>
            </a:r>
            <a:r>
              <a:rPr lang="ko-KR" altLang="en-US" b="1" i="0" dirty="0">
                <a:solidFill>
                  <a:srgbClr val="4F1B87"/>
                </a:solidFill>
                <a:effectLst/>
                <a:latin typeface="Noto Sans KR"/>
              </a:rPr>
              <a:t> 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Noto Sans KR"/>
              </a:rPr>
              <a:t>마케팅 </a:t>
            </a:r>
            <a:endParaRPr lang="en-US" altLang="ko-KR" b="1" i="0" dirty="0">
              <a:solidFill>
                <a:srgbClr val="222222"/>
              </a:solidFill>
              <a:effectLst/>
              <a:latin typeface="Noto Sans KR"/>
            </a:endParaRPr>
          </a:p>
          <a:p>
            <a:r>
              <a:rPr lang="en-US" altLang="ko-KR" b="1" i="0" dirty="0">
                <a:solidFill>
                  <a:srgbClr val="222222"/>
                </a:solidFill>
                <a:effectLst/>
                <a:latin typeface="Noto Sans KR"/>
              </a:rPr>
              <a:t>FC 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Noto Sans KR"/>
              </a:rPr>
              <a:t>안양 중심으로 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C38DE5-3444-3C00-92E2-CA4686FCCA6B}"/>
              </a:ext>
            </a:extLst>
          </p:cNvPr>
          <p:cNvSpPr txBox="1"/>
          <p:nvPr/>
        </p:nvSpPr>
        <p:spPr>
          <a:xfrm>
            <a:off x="1009667" y="4628448"/>
            <a:ext cx="361594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 dirty="0">
                <a:solidFill>
                  <a:srgbClr val="222222"/>
                </a:solidFill>
                <a:effectLst/>
                <a:latin typeface="-apple-system"/>
              </a:rPr>
              <a:t>다양한 </a:t>
            </a:r>
            <a:r>
              <a:rPr lang="ko-KR" altLang="en-US" sz="1100" b="1" i="0" dirty="0">
                <a:solidFill>
                  <a:srgbClr val="4F1B87"/>
                </a:solidFill>
                <a:effectLst/>
                <a:latin typeface="-apple-system"/>
              </a:rPr>
              <a:t>브랜드 데이</a:t>
            </a:r>
            <a:r>
              <a:rPr lang="en-US" altLang="ko-KR" sz="1100" b="1" i="0" dirty="0">
                <a:solidFill>
                  <a:srgbClr val="4F1B87"/>
                </a:solidFill>
                <a:effectLst/>
                <a:latin typeface="-apple-system"/>
              </a:rPr>
              <a:t>, </a:t>
            </a:r>
            <a:r>
              <a:rPr lang="ko-KR" altLang="en-US" sz="1100" b="1" i="0" dirty="0">
                <a:solidFill>
                  <a:srgbClr val="4F1B87"/>
                </a:solidFill>
                <a:effectLst/>
                <a:latin typeface="-apple-system"/>
              </a:rPr>
              <a:t>프리미어 패밀리 선정 </a:t>
            </a:r>
            <a:r>
              <a:rPr lang="ko-KR" altLang="en-US" sz="1100" b="0" i="0" dirty="0">
                <a:solidFill>
                  <a:srgbClr val="222222"/>
                </a:solidFill>
                <a:effectLst/>
                <a:latin typeface="-apple-system"/>
              </a:rPr>
              <a:t>이벤트 진행 등 활발한 스포츠마케팅 활동을 인정받아 </a:t>
            </a:r>
            <a:r>
              <a:rPr lang="ko-KR" altLang="en-US" sz="1100" b="1" i="0" dirty="0" err="1">
                <a:solidFill>
                  <a:srgbClr val="4F1B87"/>
                </a:solidFill>
                <a:effectLst/>
                <a:latin typeface="-apple-system"/>
              </a:rPr>
              <a:t>스포츠마케팅어워드</a:t>
            </a:r>
            <a:r>
              <a:rPr lang="en-US" altLang="ko-KR" sz="1100" b="1" i="0" dirty="0">
                <a:solidFill>
                  <a:srgbClr val="4F1B87"/>
                </a:solidFill>
                <a:effectLst/>
                <a:latin typeface="-apple-system"/>
              </a:rPr>
              <a:t>2019 </a:t>
            </a:r>
            <a:r>
              <a:rPr lang="ko-KR" altLang="en-US" sz="1100" b="1" i="0" dirty="0" err="1">
                <a:solidFill>
                  <a:srgbClr val="4F1B87"/>
                </a:solidFill>
                <a:effectLst/>
                <a:latin typeface="-apple-system"/>
              </a:rPr>
              <a:t>본상의</a:t>
            </a:r>
            <a:r>
              <a:rPr lang="ko-KR" altLang="en-US" sz="1100" b="1" i="0" dirty="0">
                <a:solidFill>
                  <a:srgbClr val="4F1B87"/>
                </a:solidFill>
                <a:effectLst/>
                <a:latin typeface="-apple-system"/>
              </a:rPr>
              <a:t> </a:t>
            </a:r>
            <a:r>
              <a:rPr lang="ko-KR" altLang="en-US" sz="1100" b="0" i="0" dirty="0">
                <a:solidFill>
                  <a:srgbClr val="222222"/>
                </a:solidFill>
                <a:effectLst/>
                <a:latin typeface="-apple-system"/>
              </a:rPr>
              <a:t>영예를 안았다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-apple-system"/>
              </a:rPr>
              <a:t>.</a:t>
            </a:r>
            <a:br>
              <a:rPr lang="ko-KR" altLang="en-US" sz="1100" dirty="0"/>
            </a:br>
            <a:endParaRPr lang="ko-KR" altLang="en-US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028299-F7ED-52B2-86AF-A3ADA8A87E2E}"/>
              </a:ext>
            </a:extLst>
          </p:cNvPr>
          <p:cNvSpPr txBox="1"/>
          <p:nvPr/>
        </p:nvSpPr>
        <p:spPr>
          <a:xfrm>
            <a:off x="1009667" y="4097656"/>
            <a:ext cx="340563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 dirty="0">
                <a:solidFill>
                  <a:srgbClr val="222222"/>
                </a:solidFill>
                <a:effectLst/>
                <a:latin typeface="-apple-system"/>
              </a:rPr>
              <a:t>가변석을 신설하여 </a:t>
            </a:r>
            <a:r>
              <a:rPr lang="ko-KR" altLang="en-US" sz="1100" b="1" i="0" dirty="0">
                <a:solidFill>
                  <a:srgbClr val="4F1B87"/>
                </a:solidFill>
                <a:effectLst/>
                <a:latin typeface="-apple-system"/>
              </a:rPr>
              <a:t>관중들을 경기장과 가깝게 배치하여</a:t>
            </a:r>
            <a:r>
              <a:rPr lang="en-US" altLang="ko-KR" sz="1100" b="1" dirty="0">
                <a:solidFill>
                  <a:srgbClr val="4F1B87"/>
                </a:solidFill>
                <a:latin typeface="-apple-system"/>
              </a:rPr>
              <a:t> </a:t>
            </a:r>
            <a:r>
              <a:rPr lang="ko-KR" altLang="en-US" sz="1100" b="0" i="0" dirty="0">
                <a:solidFill>
                  <a:srgbClr val="222222"/>
                </a:solidFill>
                <a:effectLst/>
                <a:latin typeface="-apple-system"/>
              </a:rPr>
              <a:t>더욱 현장감 있는 경기를 즐길 수 있도록 하였다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-apple-system"/>
              </a:rPr>
              <a:t>.</a:t>
            </a:r>
            <a:endParaRPr lang="ko-KR" altLang="en-US" sz="11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0D24FB9-773F-7F34-50DD-4F952CB732A8}"/>
              </a:ext>
            </a:extLst>
          </p:cNvPr>
          <p:cNvGrpSpPr/>
          <p:nvPr/>
        </p:nvGrpSpPr>
        <p:grpSpPr>
          <a:xfrm>
            <a:off x="6160663" y="1244925"/>
            <a:ext cx="3585048" cy="3947787"/>
            <a:chOff x="6528216" y="2168882"/>
            <a:chExt cx="2805216" cy="3089051"/>
          </a:xfrm>
        </p:grpSpPr>
        <p:pic>
          <p:nvPicPr>
            <p:cNvPr id="1028" name="Picture 4" descr="FC안양, 가변석 UPGRADE로 분위기도 UPUP! 경기장 새단장으로 홈 개막전 준비 : 네이버 포스트">
              <a:extLst>
                <a:ext uri="{FF2B5EF4-FFF2-40B4-BE49-F238E27FC236}">
                  <a16:creationId xmlns:a16="http://schemas.microsoft.com/office/drawing/2014/main" id="{7B0F4D40-D9CE-E764-3DD0-03BF23D405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8216" y="2168882"/>
              <a:ext cx="2805216" cy="1870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사진제공=엔터식스패션쇼핑몰">
              <a:extLst>
                <a:ext uri="{FF2B5EF4-FFF2-40B4-BE49-F238E27FC236}">
                  <a16:creationId xmlns:a16="http://schemas.microsoft.com/office/drawing/2014/main" id="{9F5FD64E-4E02-C2E4-A7D0-690AFFA4E7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8216" y="4039024"/>
              <a:ext cx="975127" cy="1218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903AD707-FB85-0732-C6DD-2CBE67020F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3343" y="4039025"/>
              <a:ext cx="1830089" cy="1218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A908D02-D750-923D-19CB-30D5FB176D1D}"/>
              </a:ext>
            </a:extLst>
          </p:cNvPr>
          <p:cNvSpPr txBox="1"/>
          <p:nvPr/>
        </p:nvSpPr>
        <p:spPr>
          <a:xfrm>
            <a:off x="214502" y="6447270"/>
            <a:ext cx="631371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더스포츠 기업 분석 보고서 </a:t>
            </a:r>
            <a:r>
              <a:rPr lang="en-US" altLang="ko-KR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02 K</a:t>
            </a:r>
            <a:r>
              <a:rPr lang="ko-KR" altLang="en-US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리그 운영현황 분석</a:t>
            </a:r>
          </a:p>
        </p:txBody>
      </p:sp>
    </p:spTree>
    <p:extLst>
      <p:ext uri="{BB962C8B-B14F-4D97-AF65-F5344CB8AC3E}">
        <p14:creationId xmlns:p14="http://schemas.microsoft.com/office/powerpoint/2010/main" val="2069703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838EBA5-7875-ADD1-63EE-30E79D21E4E9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2604655"/>
          </a:xfrm>
          <a:prstGeom prst="rect">
            <a:avLst/>
          </a:prstGeom>
          <a:solidFill>
            <a:srgbClr val="388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A1B1AA-BF0C-6781-14C7-ECDAF120E30B}"/>
              </a:ext>
            </a:extLst>
          </p:cNvPr>
          <p:cNvSpPr txBox="1"/>
          <p:nvPr/>
        </p:nvSpPr>
        <p:spPr>
          <a:xfrm>
            <a:off x="881720" y="452046"/>
            <a:ext cx="13163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chemeClr val="bg1"/>
                </a:solidFill>
              </a:rPr>
              <a:t>03</a:t>
            </a:r>
            <a:endParaRPr lang="ko-KR" altLang="en-US" sz="80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12AF5F-3481-B4C3-229E-AA2E54DABAA8}"/>
              </a:ext>
            </a:extLst>
          </p:cNvPr>
          <p:cNvSpPr txBox="1"/>
          <p:nvPr/>
        </p:nvSpPr>
        <p:spPr>
          <a:xfrm>
            <a:off x="1216106" y="3429000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마케팅 방법 제안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368C70-06F4-0EA3-3814-ABA38D1312EA}"/>
              </a:ext>
            </a:extLst>
          </p:cNvPr>
          <p:cNvSpPr txBox="1"/>
          <p:nvPr/>
        </p:nvSpPr>
        <p:spPr>
          <a:xfrm>
            <a:off x="1216106" y="3913445"/>
            <a:ext cx="3463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데이터 분석가로서 할 수 있는 </a:t>
            </a:r>
            <a:endParaRPr lang="en-US" altLang="ko-KR" sz="1200" dirty="0"/>
          </a:p>
          <a:p>
            <a:r>
              <a:rPr lang="ko-KR" altLang="en-US" sz="1200" dirty="0"/>
              <a:t>마케팅 방법을 제안한다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C9ACB6-B250-7847-9BFD-A6EE60A12A6A}"/>
              </a:ext>
            </a:extLst>
          </p:cNvPr>
          <p:cNvSpPr txBox="1"/>
          <p:nvPr/>
        </p:nvSpPr>
        <p:spPr>
          <a:xfrm>
            <a:off x="214502" y="6447270"/>
            <a:ext cx="631371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더스포츠 기업 분석 보고서 </a:t>
            </a:r>
            <a:r>
              <a:rPr lang="en-US" altLang="ko-KR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03 </a:t>
            </a:r>
            <a:r>
              <a:rPr lang="ko-KR" altLang="en-US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마케팅 제안</a:t>
            </a:r>
          </a:p>
        </p:txBody>
      </p:sp>
    </p:spTree>
    <p:extLst>
      <p:ext uri="{BB962C8B-B14F-4D97-AF65-F5344CB8AC3E}">
        <p14:creationId xmlns:p14="http://schemas.microsoft.com/office/powerpoint/2010/main" val="3268195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A8D767-F390-B0E0-AEC3-8E109F1F6912}"/>
              </a:ext>
            </a:extLst>
          </p:cNvPr>
          <p:cNvSpPr txBox="1"/>
          <p:nvPr/>
        </p:nvSpPr>
        <p:spPr>
          <a:xfrm>
            <a:off x="6760641" y="1787326"/>
            <a:ext cx="4435157" cy="1375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388AC9"/>
                </a:solidFill>
              </a:rPr>
              <a:t>스타플레이어 모니터링 </a:t>
            </a:r>
            <a:endParaRPr lang="en-US" altLang="ko-KR" sz="1200" b="1" dirty="0">
              <a:solidFill>
                <a:srgbClr val="388AC9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rgbClr val="388AC9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/>
              <a:t>스타플레이어의 </a:t>
            </a:r>
            <a:r>
              <a:rPr lang="en-US" altLang="ko-KR" sz="1100" dirty="0"/>
              <a:t>SNS</a:t>
            </a:r>
            <a:r>
              <a:rPr lang="ko-KR" altLang="en-US" sz="1100" dirty="0"/>
              <a:t>데이터</a:t>
            </a:r>
            <a:r>
              <a:rPr lang="en-US" altLang="ko-KR" sz="1100" dirty="0"/>
              <a:t>, </a:t>
            </a:r>
            <a:r>
              <a:rPr lang="ko-KR" altLang="en-US" sz="1100" dirty="0"/>
              <a:t>티켓 판매량</a:t>
            </a:r>
            <a:r>
              <a:rPr lang="en-US" altLang="ko-KR" sz="1100" dirty="0"/>
              <a:t>, </a:t>
            </a:r>
            <a:r>
              <a:rPr lang="ko-KR" altLang="en-US" sz="1100" dirty="0"/>
              <a:t>해당선수 유니폼 판매량 등을 통해 지속적으로 모니터링하고 나아가 </a:t>
            </a:r>
            <a:r>
              <a:rPr lang="ko-KR" altLang="en-US" sz="1100" b="1" dirty="0">
                <a:solidFill>
                  <a:srgbClr val="388AC9"/>
                </a:solidFill>
              </a:rPr>
              <a:t>차세대 스타플레이어를 예상하고 </a:t>
            </a:r>
            <a:r>
              <a:rPr lang="ko-KR" altLang="en-US" sz="1100" dirty="0"/>
              <a:t>알맞은 마케팅을 진행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F39276-D4CC-6CEE-356F-A89B3010F2FD}"/>
              </a:ext>
            </a:extLst>
          </p:cNvPr>
          <p:cNvSpPr txBox="1"/>
          <p:nvPr/>
        </p:nvSpPr>
        <p:spPr>
          <a:xfrm>
            <a:off x="6619239" y="4262549"/>
            <a:ext cx="4576559" cy="1583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/>
              <a:t>스타플레이어에 대한 </a:t>
            </a:r>
            <a:r>
              <a:rPr lang="ko-KR" altLang="en-US" sz="1100" b="1" dirty="0">
                <a:solidFill>
                  <a:srgbClr val="388AC9"/>
                </a:solidFill>
              </a:rPr>
              <a:t>지속적인 모니터링</a:t>
            </a:r>
            <a:r>
              <a:rPr lang="ko-KR" altLang="en-US" sz="1100" dirty="0"/>
              <a:t>을 통해 체계적인 관리를 하고 </a:t>
            </a:r>
            <a:r>
              <a:rPr lang="en-US" altLang="ko-KR" sz="1100" dirty="0"/>
              <a:t>SNS, </a:t>
            </a:r>
            <a:r>
              <a:rPr lang="ko-KR" altLang="en-US" sz="1100" dirty="0"/>
              <a:t>다양한 </a:t>
            </a:r>
            <a:r>
              <a:rPr lang="ko-KR" altLang="en-US" sz="1100" dirty="0" err="1"/>
              <a:t>영상컨텐츠를</a:t>
            </a:r>
            <a:r>
              <a:rPr lang="ko-KR" altLang="en-US" sz="1100" dirty="0"/>
              <a:t> 활용하여 </a:t>
            </a:r>
            <a:r>
              <a:rPr lang="ko-KR" altLang="en-US" sz="1100" b="1" dirty="0">
                <a:solidFill>
                  <a:srgbClr val="388AC9"/>
                </a:solidFill>
              </a:rPr>
              <a:t>팬 </a:t>
            </a:r>
            <a:r>
              <a:rPr lang="ko-KR" altLang="en-US" sz="1100" b="1" dirty="0" err="1">
                <a:solidFill>
                  <a:srgbClr val="388AC9"/>
                </a:solidFill>
              </a:rPr>
              <a:t>프렌드쉽을</a:t>
            </a:r>
            <a:r>
              <a:rPr lang="ko-KR" altLang="en-US" sz="1100" b="1" dirty="0">
                <a:solidFill>
                  <a:srgbClr val="388AC9"/>
                </a:solidFill>
              </a:rPr>
              <a:t> 더욱 높이는 방향</a:t>
            </a:r>
            <a:r>
              <a:rPr lang="ko-KR" altLang="en-US" sz="1100" dirty="0"/>
              <a:t>으로 마케팅</a:t>
            </a:r>
            <a:r>
              <a:rPr lang="en-US" altLang="ko-KR" sz="1100" dirty="0"/>
              <a:t>,</a:t>
            </a:r>
            <a:r>
              <a:rPr lang="ko-KR" altLang="en-US" sz="1100" dirty="0"/>
              <a:t>홍보 진행</a:t>
            </a:r>
            <a:r>
              <a:rPr lang="en-US" altLang="ko-KR" sz="1100" dirty="0"/>
              <a:t> </a:t>
            </a:r>
            <a:r>
              <a:rPr lang="ko-KR" altLang="en-US" sz="1100" dirty="0"/>
              <a:t>  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또한 데이터를 종합하여 </a:t>
            </a:r>
            <a:r>
              <a:rPr lang="ko-KR" altLang="en-US" sz="1100" b="1" dirty="0">
                <a:solidFill>
                  <a:srgbClr val="388AC9"/>
                </a:solidFill>
              </a:rPr>
              <a:t>스타플레이어의 가능성이 </a:t>
            </a:r>
            <a:r>
              <a:rPr lang="ko-KR" altLang="en-US" sz="1100" dirty="0"/>
              <a:t>있는 선수들을 예상하고 그들을 차세대 스타플레이어로 만들 수 있는 마케팅</a:t>
            </a:r>
            <a:r>
              <a:rPr lang="en-US" altLang="ko-KR" sz="1100" dirty="0"/>
              <a:t>, </a:t>
            </a:r>
            <a:r>
              <a:rPr lang="ko-KR" altLang="en-US" sz="1100" dirty="0"/>
              <a:t>홍보 진행</a:t>
            </a:r>
            <a:r>
              <a:rPr lang="en-US" altLang="ko-KR" sz="1100" dirty="0"/>
              <a:t>. </a:t>
            </a:r>
          </a:p>
          <a:p>
            <a:pPr>
              <a:lnSpc>
                <a:spcPct val="150000"/>
              </a:lnSpc>
            </a:pPr>
            <a:endParaRPr lang="ko-KR" alt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977C66-CB34-B381-1C48-99DF84442AAE}"/>
              </a:ext>
            </a:extLst>
          </p:cNvPr>
          <p:cNvSpPr txBox="1"/>
          <p:nvPr/>
        </p:nvSpPr>
        <p:spPr>
          <a:xfrm>
            <a:off x="996202" y="154008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388AC9"/>
                </a:solidFill>
                <a:latin typeface="+mj-lt"/>
              </a:rPr>
              <a:t>2019</a:t>
            </a:r>
            <a:r>
              <a:rPr lang="ko-KR" altLang="en-US" b="1" i="0" spc="0" dirty="0">
                <a:solidFill>
                  <a:srgbClr val="388AC9"/>
                </a:solidFill>
                <a:effectLst/>
                <a:latin typeface="굴림" panose="020B0600000101010101" pitchFamily="50" charset="-127"/>
              </a:rPr>
              <a:t>년 흥행 분석</a:t>
            </a:r>
            <a:r>
              <a:rPr lang="ko-KR" altLang="en-US" b="1" i="0" spc="0" dirty="0">
                <a:solidFill>
                  <a:srgbClr val="333333"/>
                </a:solidFill>
                <a:effectLst/>
                <a:latin typeface="굴림" panose="020B0600000101010101" pitchFamily="50" charset="-127"/>
              </a:rPr>
              <a:t>을 통한 </a:t>
            </a:r>
            <a:endParaRPr lang="en-US" altLang="ko-KR" b="1" i="0" spc="0" dirty="0">
              <a:solidFill>
                <a:srgbClr val="333333"/>
              </a:solidFill>
              <a:effectLst/>
              <a:latin typeface="굴림" panose="020B0600000101010101" pitchFamily="50" charset="-127"/>
            </a:endParaRPr>
          </a:p>
          <a:p>
            <a:r>
              <a:rPr lang="ko-KR" altLang="en-US" b="1" i="0" spc="0" dirty="0">
                <a:solidFill>
                  <a:srgbClr val="333333"/>
                </a:solidFill>
                <a:effectLst/>
                <a:latin typeface="굴림" panose="020B0600000101010101" pitchFamily="50" charset="-127"/>
              </a:rPr>
              <a:t>마케팅 방법 제안</a:t>
            </a:r>
            <a:endParaRPr lang="ko-KR" altLang="en-US" dirty="0"/>
          </a:p>
        </p:txBody>
      </p:sp>
      <p:pic>
        <p:nvPicPr>
          <p:cNvPr id="5122" name="Picture 2" descr="물음표 사용법을 알아야 회화가 쉬워진다 : 네이버 블로그">
            <a:extLst>
              <a:ext uri="{FF2B5EF4-FFF2-40B4-BE49-F238E27FC236}">
                <a16:creationId xmlns:a16="http://schemas.microsoft.com/office/drawing/2014/main" id="{780F31E0-D186-42B9-DA3D-80D7159715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" t="8120" r="9002" b="4393"/>
          <a:stretch/>
        </p:blipFill>
        <p:spPr bwMode="auto">
          <a:xfrm>
            <a:off x="1801092" y="2616846"/>
            <a:ext cx="2567709" cy="262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466ABEF7-F608-D835-4F99-87F24644D883}"/>
              </a:ext>
            </a:extLst>
          </p:cNvPr>
          <p:cNvSpPr/>
          <p:nvPr/>
        </p:nvSpPr>
        <p:spPr>
          <a:xfrm rot="5400000">
            <a:off x="8425304" y="3519274"/>
            <a:ext cx="366944" cy="366204"/>
          </a:xfrm>
          <a:prstGeom prst="rightArrow">
            <a:avLst/>
          </a:prstGeom>
          <a:solidFill>
            <a:srgbClr val="388AC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D670E-FF58-5AE7-1FB9-77ED60CFFFFD}"/>
              </a:ext>
            </a:extLst>
          </p:cNvPr>
          <p:cNvSpPr txBox="1"/>
          <p:nvPr/>
        </p:nvSpPr>
        <p:spPr>
          <a:xfrm>
            <a:off x="214502" y="6447270"/>
            <a:ext cx="631371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더스포츠 기업 분석 보고서 </a:t>
            </a:r>
            <a:r>
              <a:rPr lang="en-US" altLang="ko-KR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03 </a:t>
            </a:r>
            <a:r>
              <a:rPr lang="ko-KR" altLang="en-US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마케팅 제안</a:t>
            </a:r>
          </a:p>
        </p:txBody>
      </p:sp>
    </p:spTree>
    <p:extLst>
      <p:ext uri="{BB962C8B-B14F-4D97-AF65-F5344CB8AC3E}">
        <p14:creationId xmlns:p14="http://schemas.microsoft.com/office/powerpoint/2010/main" val="3221556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7B6345-43D4-372C-E7FE-3AD8696E0C40}"/>
              </a:ext>
            </a:extLst>
          </p:cNvPr>
          <p:cNvSpPr txBox="1"/>
          <p:nvPr/>
        </p:nvSpPr>
        <p:spPr>
          <a:xfrm>
            <a:off x="960343" y="150746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spc="0" dirty="0">
                <a:solidFill>
                  <a:srgbClr val="388AC9"/>
                </a:solidFill>
                <a:effectLst/>
                <a:latin typeface="+mj-lt"/>
              </a:rPr>
              <a:t>‘</a:t>
            </a:r>
            <a:r>
              <a:rPr lang="ko-KR" altLang="en-US" b="1" i="0" spc="0" dirty="0">
                <a:solidFill>
                  <a:srgbClr val="388AC9"/>
                </a:solidFill>
                <a:effectLst/>
                <a:latin typeface="+mj-lt"/>
              </a:rPr>
              <a:t>선택과 집중</a:t>
            </a:r>
            <a:r>
              <a:rPr lang="en-US" altLang="ko-KR" b="1" i="0" spc="0" dirty="0">
                <a:solidFill>
                  <a:srgbClr val="388AC9"/>
                </a:solidFill>
                <a:effectLst/>
                <a:latin typeface="+mj-lt"/>
              </a:rPr>
              <a:t>’</a:t>
            </a:r>
            <a:r>
              <a:rPr lang="ko-KR" altLang="en-US" b="1" dirty="0">
                <a:latin typeface="+mj-lt"/>
              </a:rPr>
              <a:t> 을 위한 </a:t>
            </a:r>
            <a:endParaRPr lang="en-US" altLang="ko-KR" b="1" i="0" spc="0" dirty="0">
              <a:solidFill>
                <a:srgbClr val="388AC9"/>
              </a:solidFill>
              <a:effectLst/>
              <a:latin typeface="+mj-lt"/>
            </a:endParaRPr>
          </a:p>
          <a:p>
            <a:r>
              <a:rPr lang="ko-KR" altLang="en-US" sz="1800" b="1" dirty="0">
                <a:solidFill>
                  <a:srgbClr val="388AC9"/>
                </a:solidFill>
              </a:rPr>
              <a:t>만족도 예측 모델과</a:t>
            </a:r>
            <a:r>
              <a:rPr lang="ko-KR" altLang="en-US" sz="1800" dirty="0"/>
              <a:t> </a:t>
            </a:r>
            <a:r>
              <a:rPr lang="ko-KR" altLang="en-US" b="1" dirty="0">
                <a:solidFill>
                  <a:srgbClr val="388AC9"/>
                </a:solidFill>
                <a:latin typeface="+mj-lt"/>
              </a:rPr>
              <a:t>대시보드 구축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18951B-BD34-6F5F-A080-DFEB1AF9962B}"/>
              </a:ext>
            </a:extLst>
          </p:cNvPr>
          <p:cNvSpPr txBox="1"/>
          <p:nvPr/>
        </p:nvSpPr>
        <p:spPr>
          <a:xfrm>
            <a:off x="6675735" y="1920958"/>
            <a:ext cx="3908600" cy="82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/>
              <a:t>보유한 데이터를</a:t>
            </a:r>
            <a:r>
              <a:rPr lang="en-US" altLang="ko-KR" sz="1100" dirty="0"/>
              <a:t>(</a:t>
            </a:r>
            <a:r>
              <a:rPr lang="ko-KR" altLang="en-US" sz="1100" dirty="0"/>
              <a:t>날씨</a:t>
            </a:r>
            <a:r>
              <a:rPr lang="en-US" altLang="ko-KR" sz="1100" dirty="0"/>
              <a:t>, </a:t>
            </a:r>
            <a:r>
              <a:rPr lang="ko-KR" altLang="en-US" sz="1100" dirty="0"/>
              <a:t>양팀 전적</a:t>
            </a:r>
            <a:r>
              <a:rPr lang="en-US" altLang="ko-KR" sz="1100" dirty="0"/>
              <a:t>, </a:t>
            </a:r>
            <a:r>
              <a:rPr lang="ko-KR" altLang="en-US" sz="1100" dirty="0"/>
              <a:t>연고지</a:t>
            </a:r>
            <a:r>
              <a:rPr lang="en-US" altLang="ko-KR" sz="1100" dirty="0"/>
              <a:t>(</a:t>
            </a:r>
            <a:r>
              <a:rPr lang="ko-KR" altLang="en-US" sz="1100" dirty="0"/>
              <a:t>더비</a:t>
            </a:r>
            <a:r>
              <a:rPr lang="en-US" altLang="ko-KR" sz="1100" dirty="0"/>
              <a:t>), </a:t>
            </a:r>
            <a:r>
              <a:rPr lang="ko-KR" altLang="en-US" sz="1100" dirty="0"/>
              <a:t>관람객 수 예측 등</a:t>
            </a:r>
            <a:r>
              <a:rPr lang="en-US" altLang="ko-KR" sz="1100" dirty="0"/>
              <a:t>) </a:t>
            </a:r>
            <a:r>
              <a:rPr lang="ko-KR" altLang="en-US" sz="1100" dirty="0"/>
              <a:t>활용하여 해당 경기의 </a:t>
            </a:r>
            <a:r>
              <a:rPr lang="ko-KR" altLang="en-US" sz="1100" b="1" dirty="0">
                <a:solidFill>
                  <a:srgbClr val="111722"/>
                </a:solidFill>
              </a:rPr>
              <a:t>재미요소를 수치화 </a:t>
            </a:r>
            <a:r>
              <a:rPr lang="ko-KR" altLang="en-US" sz="1100" dirty="0"/>
              <a:t>하여 </a:t>
            </a:r>
            <a:r>
              <a:rPr lang="ko-KR" altLang="en-US" sz="1100" dirty="0" err="1"/>
              <a:t>머신러닝을</a:t>
            </a:r>
            <a:r>
              <a:rPr lang="ko-KR" altLang="en-US" sz="1100" dirty="0"/>
              <a:t> 통한 </a:t>
            </a:r>
            <a:r>
              <a:rPr lang="ko-KR" altLang="en-US" sz="1100" b="1" dirty="0">
                <a:solidFill>
                  <a:srgbClr val="388AC9"/>
                </a:solidFill>
              </a:rPr>
              <a:t>만족도 예측 모델과</a:t>
            </a:r>
            <a:r>
              <a:rPr lang="ko-KR" altLang="en-US" sz="1100" dirty="0"/>
              <a:t> </a:t>
            </a:r>
            <a:r>
              <a:rPr lang="ko-KR" altLang="en-US" sz="1100" b="1" dirty="0">
                <a:solidFill>
                  <a:srgbClr val="388AC9"/>
                </a:solidFill>
              </a:rPr>
              <a:t>대시보드를 구축한다</a:t>
            </a:r>
            <a:r>
              <a:rPr lang="en-US" altLang="ko-KR" sz="1100" b="1" dirty="0">
                <a:solidFill>
                  <a:srgbClr val="388AC9"/>
                </a:solidFill>
              </a:rPr>
              <a:t>.</a:t>
            </a:r>
            <a:endParaRPr lang="en-US" altLang="ko-KR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B71E65-729D-C939-F63C-00A512BC7002}"/>
              </a:ext>
            </a:extLst>
          </p:cNvPr>
          <p:cNvSpPr txBox="1"/>
          <p:nvPr/>
        </p:nvSpPr>
        <p:spPr>
          <a:xfrm>
            <a:off x="6798576" y="3798223"/>
            <a:ext cx="4029122" cy="1577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388AC9"/>
                </a:solidFill>
              </a:rPr>
              <a:t>최초에 기억은 오래간다</a:t>
            </a:r>
            <a:r>
              <a:rPr lang="en-US" altLang="ko-KR" sz="1200" b="1" dirty="0">
                <a:solidFill>
                  <a:srgbClr val="388AC9"/>
                </a:solidFill>
              </a:rPr>
              <a:t>. </a:t>
            </a:r>
            <a:endParaRPr lang="en-US" altLang="ko-KR" sz="1200" dirty="0"/>
          </a:p>
          <a:p>
            <a:r>
              <a:rPr lang="ko-KR" altLang="en-US" sz="1100" dirty="0"/>
              <a:t>예상 만족도가 </a:t>
            </a:r>
            <a:r>
              <a:rPr lang="ko-KR" altLang="en-US" sz="1100" b="1" dirty="0">
                <a:solidFill>
                  <a:srgbClr val="111722"/>
                </a:solidFill>
              </a:rPr>
              <a:t>높다면</a:t>
            </a:r>
            <a:r>
              <a:rPr lang="ko-KR" altLang="en-US" sz="1100" dirty="0"/>
              <a:t> 새로운 관람객 유치에 대한 마케팅을 진행한다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en-US" altLang="ko-KR" sz="1100" dirty="0"/>
              <a:t>(ex.</a:t>
            </a:r>
            <a:r>
              <a:rPr lang="ko-KR" altLang="en-US" sz="1100" dirty="0"/>
              <a:t> 첫 관람 </a:t>
            </a:r>
            <a:r>
              <a:rPr lang="en-US" altLang="ko-KR" sz="1100" dirty="0"/>
              <a:t>50%</a:t>
            </a:r>
            <a:r>
              <a:rPr lang="ko-KR" altLang="en-US" sz="1100" dirty="0"/>
              <a:t>할인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 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388AC9"/>
                </a:solidFill>
              </a:rPr>
              <a:t>경기력은 </a:t>
            </a:r>
            <a:r>
              <a:rPr lang="en-US" altLang="ko-KR" sz="1200" b="1" dirty="0">
                <a:solidFill>
                  <a:srgbClr val="388AC9"/>
                </a:solidFill>
              </a:rPr>
              <a:t>‘</a:t>
            </a:r>
            <a:r>
              <a:rPr lang="ko-KR" altLang="en-US" sz="1200" b="1" dirty="0">
                <a:solidFill>
                  <a:srgbClr val="388AC9"/>
                </a:solidFill>
              </a:rPr>
              <a:t>레드오션</a:t>
            </a:r>
            <a:r>
              <a:rPr lang="en-US" altLang="ko-KR" sz="1200" b="1" dirty="0">
                <a:solidFill>
                  <a:srgbClr val="388AC9"/>
                </a:solidFill>
              </a:rPr>
              <a:t>’ </a:t>
            </a:r>
            <a:r>
              <a:rPr lang="ko-KR" altLang="en-US" sz="1200" b="1" dirty="0">
                <a:solidFill>
                  <a:srgbClr val="388AC9"/>
                </a:solidFill>
              </a:rPr>
              <a:t>블루오션을 찾아야 한다</a:t>
            </a:r>
            <a:r>
              <a:rPr lang="en-US" altLang="ko-KR" sz="1200" b="1" dirty="0">
                <a:solidFill>
                  <a:srgbClr val="388AC9"/>
                </a:solidFill>
              </a:rPr>
              <a:t>.</a:t>
            </a:r>
          </a:p>
          <a:p>
            <a:r>
              <a:rPr lang="ko-KR" altLang="en-US" sz="1100" dirty="0"/>
              <a:t>예상 만족도 </a:t>
            </a:r>
            <a:r>
              <a:rPr lang="ko-KR" altLang="en-US" sz="1100" b="1" dirty="0">
                <a:solidFill>
                  <a:srgbClr val="111722"/>
                </a:solidFill>
              </a:rPr>
              <a:t>낮다면</a:t>
            </a:r>
            <a:r>
              <a:rPr lang="ko-KR" altLang="en-US" sz="1100" dirty="0"/>
              <a:t> 경기 외에 재미있는 요소를 추가하여 만족도를 보완한다</a:t>
            </a:r>
            <a:r>
              <a:rPr lang="en-US" altLang="ko-KR" sz="1100" dirty="0"/>
              <a:t>. 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F457026-6637-4923-EAA9-9927FAB3DCA6}"/>
              </a:ext>
            </a:extLst>
          </p:cNvPr>
          <p:cNvSpPr/>
          <p:nvPr/>
        </p:nvSpPr>
        <p:spPr>
          <a:xfrm rot="5400000">
            <a:off x="8629665" y="3201928"/>
            <a:ext cx="366944" cy="366204"/>
          </a:xfrm>
          <a:prstGeom prst="rightArrow">
            <a:avLst/>
          </a:prstGeom>
          <a:solidFill>
            <a:srgbClr val="388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Picture 8" descr="터, 대시보드 아이콘 에 Material Design">
            <a:extLst>
              <a:ext uri="{FF2B5EF4-FFF2-40B4-BE49-F238E27FC236}">
                <a16:creationId xmlns:a16="http://schemas.microsoft.com/office/drawing/2014/main" id="{2ED91806-D160-71FC-A5D0-5ED3F41B5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139" y="2742337"/>
            <a:ext cx="2427541" cy="242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C53AAE-B849-6D94-FEC8-AFD00EFC3838}"/>
              </a:ext>
            </a:extLst>
          </p:cNvPr>
          <p:cNvSpPr txBox="1"/>
          <p:nvPr/>
        </p:nvSpPr>
        <p:spPr>
          <a:xfrm>
            <a:off x="214502" y="6447270"/>
            <a:ext cx="631371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더스포츠 기업 분석 보고서 </a:t>
            </a:r>
            <a:r>
              <a:rPr lang="en-US" altLang="ko-KR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03 </a:t>
            </a:r>
            <a:r>
              <a:rPr lang="ko-KR" altLang="en-US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마케팅 제안</a:t>
            </a:r>
          </a:p>
        </p:txBody>
      </p:sp>
    </p:spTree>
    <p:extLst>
      <p:ext uri="{BB962C8B-B14F-4D97-AF65-F5344CB8AC3E}">
        <p14:creationId xmlns:p14="http://schemas.microsoft.com/office/powerpoint/2010/main" val="4201582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E6818C-C955-F272-DA3A-92343E62EE3C}"/>
              </a:ext>
            </a:extLst>
          </p:cNvPr>
          <p:cNvSpPr txBox="1"/>
          <p:nvPr/>
        </p:nvSpPr>
        <p:spPr>
          <a:xfrm>
            <a:off x="933449" y="15310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유행에 </a:t>
            </a:r>
            <a:r>
              <a:rPr lang="ko-KR" altLang="en-US" b="1" dirty="0">
                <a:solidFill>
                  <a:srgbClr val="388AC9"/>
                </a:solidFill>
              </a:rPr>
              <a:t>편승</a:t>
            </a:r>
            <a:r>
              <a:rPr lang="ko-KR" altLang="en-US" b="1" dirty="0"/>
              <a:t>하다</a:t>
            </a:r>
            <a:r>
              <a:rPr lang="en-US" altLang="ko-KR" b="1" dirty="0"/>
              <a:t>. 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3D7E43-069C-04B8-A906-CB2972679072}"/>
              </a:ext>
            </a:extLst>
          </p:cNvPr>
          <p:cNvSpPr txBox="1"/>
          <p:nvPr/>
        </p:nvSpPr>
        <p:spPr>
          <a:xfrm>
            <a:off x="7099792" y="1560753"/>
            <a:ext cx="27620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ko-KR" altLang="en-US" sz="1400" b="1" i="0" dirty="0">
                <a:effectLst/>
                <a:latin typeface="-apple-system"/>
              </a:rPr>
              <a:t>요즘 휴가 </a:t>
            </a:r>
            <a:r>
              <a:rPr lang="en-US" altLang="ko-KR" sz="1400" b="1" i="0" dirty="0">
                <a:solidFill>
                  <a:srgbClr val="388AC9"/>
                </a:solidFill>
                <a:effectLst/>
                <a:latin typeface="-apple-system"/>
              </a:rPr>
              <a:t>'</a:t>
            </a:r>
            <a:r>
              <a:rPr lang="ko-KR" altLang="en-US" sz="1400" b="1" i="0" dirty="0">
                <a:solidFill>
                  <a:srgbClr val="388AC9"/>
                </a:solidFill>
                <a:effectLst/>
                <a:latin typeface="-apple-system"/>
              </a:rPr>
              <a:t>스포츠케이션</a:t>
            </a:r>
            <a:r>
              <a:rPr lang="en-US" altLang="ko-KR" sz="1400" b="1" i="0" dirty="0">
                <a:solidFill>
                  <a:srgbClr val="388AC9"/>
                </a:solidFill>
                <a:effectLst/>
                <a:latin typeface="-apple-system"/>
              </a:rPr>
              <a:t>'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641E44-AFF0-6BF0-CECE-53709E4F973C}"/>
              </a:ext>
            </a:extLst>
          </p:cNvPr>
          <p:cNvSpPr txBox="1"/>
          <p:nvPr/>
        </p:nvSpPr>
        <p:spPr>
          <a:xfrm>
            <a:off x="7099792" y="1971537"/>
            <a:ext cx="380400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1" i="0" dirty="0">
                <a:solidFill>
                  <a:srgbClr val="000000"/>
                </a:solidFill>
                <a:effectLst/>
                <a:latin typeface="-apple-system"/>
              </a:rPr>
              <a:t>스포츠케이션은 운동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-apple-system"/>
              </a:rPr>
              <a:t>(Sports)</a:t>
            </a:r>
            <a:r>
              <a:rPr lang="ko-KR" altLang="en-US" sz="1100" b="1" i="0" dirty="0">
                <a:solidFill>
                  <a:srgbClr val="000000"/>
                </a:solidFill>
                <a:effectLst/>
                <a:latin typeface="-apple-system"/>
              </a:rPr>
              <a:t>과 휴가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-apple-system"/>
              </a:rPr>
              <a:t>(Vacation)</a:t>
            </a:r>
            <a:r>
              <a:rPr lang="ko-KR" altLang="en-US" sz="1100" b="1" i="0" dirty="0">
                <a:solidFill>
                  <a:srgbClr val="000000"/>
                </a:solidFill>
                <a:effectLst/>
                <a:latin typeface="-apple-system"/>
              </a:rPr>
              <a:t>를 합친 신조어이다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-apple-system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-apple-system"/>
              </a:rPr>
              <a:t> 한 문장으로 설명하면 ‘운동의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-apple-system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-apple-system"/>
              </a:rPr>
              <a:t>운동에 의한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-apple-system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-apple-system"/>
              </a:rPr>
              <a:t>운동을 위한’ 여행이라고 할 </a:t>
            </a:r>
            <a:r>
              <a:rPr lang="ko-KR" altLang="en-US" sz="1100" dirty="0">
                <a:solidFill>
                  <a:srgbClr val="000000"/>
                </a:solidFill>
                <a:latin typeface="-apple-system"/>
              </a:rPr>
              <a:t>수 있고 나아가 </a:t>
            </a:r>
            <a:r>
              <a:rPr lang="ko-KR" altLang="en-US" sz="1100" b="1" dirty="0">
                <a:solidFill>
                  <a:srgbClr val="388AC9"/>
                </a:solidFill>
                <a:latin typeface="-apple-system"/>
              </a:rPr>
              <a:t>운동에 돈을 아끼지 않는다</a:t>
            </a:r>
            <a:r>
              <a:rPr lang="ko-KR" altLang="en-US" sz="1100" dirty="0">
                <a:solidFill>
                  <a:srgbClr val="000000"/>
                </a:solidFill>
                <a:latin typeface="-apple-system"/>
              </a:rPr>
              <a:t>고 할 수 있다</a:t>
            </a:r>
            <a:r>
              <a:rPr lang="en-US" altLang="ko-KR" sz="1100" dirty="0">
                <a:solidFill>
                  <a:srgbClr val="000000"/>
                </a:solidFill>
                <a:latin typeface="-apple-system"/>
              </a:rPr>
              <a:t>.</a:t>
            </a:r>
            <a:endParaRPr lang="ko-KR" altLang="en-US" sz="1100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C97D0DAC-6710-5AED-470F-B730EA100A4D}"/>
              </a:ext>
            </a:extLst>
          </p:cNvPr>
          <p:cNvSpPr/>
          <p:nvPr/>
        </p:nvSpPr>
        <p:spPr>
          <a:xfrm rot="5400000">
            <a:off x="8818324" y="4402643"/>
            <a:ext cx="366944" cy="366204"/>
          </a:xfrm>
          <a:prstGeom prst="rightArrow">
            <a:avLst/>
          </a:prstGeom>
          <a:solidFill>
            <a:srgbClr val="388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C7A2DC-72B3-AE3D-0427-674071F9B080}"/>
              </a:ext>
            </a:extLst>
          </p:cNvPr>
          <p:cNvSpPr txBox="1"/>
          <p:nvPr/>
        </p:nvSpPr>
        <p:spPr>
          <a:xfrm>
            <a:off x="7099792" y="3142974"/>
            <a:ext cx="3987278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 dirty="0">
                <a:solidFill>
                  <a:srgbClr val="121212"/>
                </a:solidFill>
                <a:effectLst/>
                <a:latin typeface="Noto Sans KR"/>
              </a:rPr>
              <a:t>SBS </a:t>
            </a:r>
            <a:r>
              <a:rPr lang="ko-KR" altLang="en-US" sz="1100" b="0" i="0" dirty="0">
                <a:solidFill>
                  <a:srgbClr val="121212"/>
                </a:solidFill>
                <a:effectLst/>
                <a:latin typeface="Noto Sans KR"/>
              </a:rPr>
              <a:t>예능 ‘골 때리는 그녀들’</a:t>
            </a:r>
            <a:r>
              <a:rPr lang="en-US" altLang="ko-KR" sz="1100" b="0" i="0" dirty="0">
                <a:solidFill>
                  <a:srgbClr val="121212"/>
                </a:solidFill>
                <a:effectLst/>
                <a:latin typeface="Noto Sans KR"/>
              </a:rPr>
              <a:t>(‘</a:t>
            </a:r>
            <a:r>
              <a:rPr lang="ko-KR" altLang="en-US" sz="1100" b="0" i="0" dirty="0" err="1">
                <a:solidFill>
                  <a:srgbClr val="121212"/>
                </a:solidFill>
                <a:effectLst/>
                <a:latin typeface="Noto Sans KR"/>
              </a:rPr>
              <a:t>골때녀</a:t>
            </a:r>
            <a:r>
              <a:rPr lang="ko-KR" altLang="en-US" sz="1100" b="0" i="0" dirty="0">
                <a:solidFill>
                  <a:srgbClr val="121212"/>
                </a:solidFill>
                <a:effectLst/>
                <a:latin typeface="Noto Sans KR"/>
              </a:rPr>
              <a:t>’</a:t>
            </a:r>
            <a:r>
              <a:rPr lang="en-US" altLang="ko-KR" sz="1100" b="0" i="0" dirty="0">
                <a:solidFill>
                  <a:srgbClr val="121212"/>
                </a:solidFill>
                <a:effectLst/>
                <a:latin typeface="Noto Sans KR"/>
              </a:rPr>
              <a:t>)</a:t>
            </a:r>
            <a:r>
              <a:rPr lang="ko-KR" altLang="en-US" sz="1100" b="0" i="0" dirty="0">
                <a:solidFill>
                  <a:srgbClr val="121212"/>
                </a:solidFill>
                <a:effectLst/>
                <a:latin typeface="Noto Sans KR"/>
              </a:rPr>
              <a:t>의 인기에 힘입어 </a:t>
            </a:r>
            <a:r>
              <a:rPr lang="ko-KR" altLang="en-US" sz="1100" b="0" i="0" dirty="0" err="1">
                <a:solidFill>
                  <a:srgbClr val="121212"/>
                </a:solidFill>
                <a:effectLst/>
                <a:latin typeface="Noto Sans KR"/>
              </a:rPr>
              <a:t>풋살에</a:t>
            </a:r>
            <a:r>
              <a:rPr lang="ko-KR" altLang="en-US" sz="1100" b="0" i="0" dirty="0">
                <a:solidFill>
                  <a:srgbClr val="121212"/>
                </a:solidFill>
                <a:effectLst/>
                <a:latin typeface="Noto Sans KR"/>
              </a:rPr>
              <a:t> 대한 관심이 커지고 있다</a:t>
            </a:r>
            <a:r>
              <a:rPr lang="en-US" altLang="ko-KR" sz="1100" b="0" i="0" dirty="0">
                <a:solidFill>
                  <a:srgbClr val="121212"/>
                </a:solidFill>
                <a:effectLst/>
                <a:latin typeface="Noto Sans KR"/>
              </a:rPr>
              <a:t>.,</a:t>
            </a:r>
            <a:r>
              <a:rPr lang="ko-KR" altLang="en-US" sz="1100" b="0" i="0" dirty="0" err="1">
                <a:solidFill>
                  <a:srgbClr val="121212"/>
                </a:solidFill>
                <a:effectLst/>
                <a:latin typeface="Noto Sans KR"/>
              </a:rPr>
              <a:t>풋살을</a:t>
            </a:r>
            <a:r>
              <a:rPr lang="ko-KR" altLang="en-US" sz="1100" b="0" i="0" dirty="0">
                <a:solidFill>
                  <a:srgbClr val="121212"/>
                </a:solidFill>
                <a:effectLst/>
                <a:latin typeface="Noto Sans KR"/>
              </a:rPr>
              <a:t> 처음으로 시도하는 여성들도 늘고 있다</a:t>
            </a:r>
            <a:r>
              <a:rPr lang="en-US" altLang="ko-KR" sz="1100" b="0" i="0" dirty="0">
                <a:solidFill>
                  <a:srgbClr val="121212"/>
                </a:solidFill>
                <a:effectLst/>
                <a:latin typeface="Noto Sans KR"/>
              </a:rPr>
              <a:t>. G</a:t>
            </a:r>
            <a:r>
              <a:rPr lang="ko-KR" altLang="en-US" sz="1100" b="0" i="0" dirty="0">
                <a:solidFill>
                  <a:srgbClr val="121212"/>
                </a:solidFill>
                <a:effectLst/>
                <a:latin typeface="Noto Sans KR"/>
              </a:rPr>
              <a:t>마켓 자료에 따르면 </a:t>
            </a:r>
            <a:r>
              <a:rPr lang="en-US" altLang="ko-KR" sz="1100" b="0" i="0" dirty="0">
                <a:solidFill>
                  <a:srgbClr val="121212"/>
                </a:solidFill>
                <a:effectLst/>
                <a:latin typeface="Noto Sans KR"/>
              </a:rPr>
              <a:t>5</a:t>
            </a:r>
            <a:r>
              <a:rPr lang="ko-KR" altLang="en-US" sz="1100" b="0" i="0" dirty="0">
                <a:solidFill>
                  <a:srgbClr val="121212"/>
                </a:solidFill>
                <a:effectLst/>
                <a:latin typeface="Noto Sans KR"/>
              </a:rPr>
              <a:t>월 </a:t>
            </a:r>
            <a:r>
              <a:rPr lang="en-US" altLang="ko-KR" sz="1100" b="0" i="0" dirty="0">
                <a:solidFill>
                  <a:srgbClr val="121212"/>
                </a:solidFill>
                <a:effectLst/>
                <a:latin typeface="Noto Sans KR"/>
              </a:rPr>
              <a:t>14</a:t>
            </a:r>
            <a:r>
              <a:rPr lang="ko-KR" altLang="en-US" sz="1100" b="0" i="0" dirty="0">
                <a:solidFill>
                  <a:srgbClr val="121212"/>
                </a:solidFill>
                <a:effectLst/>
                <a:latin typeface="Noto Sans KR"/>
              </a:rPr>
              <a:t>일부터 </a:t>
            </a:r>
            <a:r>
              <a:rPr lang="en-US" altLang="ko-KR" sz="1100" b="0" i="0" dirty="0">
                <a:solidFill>
                  <a:srgbClr val="121212"/>
                </a:solidFill>
                <a:effectLst/>
                <a:latin typeface="Noto Sans KR"/>
              </a:rPr>
              <a:t>6</a:t>
            </a:r>
            <a:r>
              <a:rPr lang="ko-KR" altLang="en-US" sz="1100" b="0" i="0" dirty="0">
                <a:solidFill>
                  <a:srgbClr val="121212"/>
                </a:solidFill>
                <a:effectLst/>
                <a:latin typeface="Noto Sans KR"/>
              </a:rPr>
              <a:t>월 </a:t>
            </a:r>
            <a:r>
              <a:rPr lang="en-US" altLang="ko-KR" sz="1100" b="0" i="0" dirty="0">
                <a:solidFill>
                  <a:srgbClr val="121212"/>
                </a:solidFill>
                <a:effectLst/>
                <a:latin typeface="Noto Sans KR"/>
              </a:rPr>
              <a:t>14</a:t>
            </a:r>
            <a:r>
              <a:rPr lang="ko-KR" altLang="en-US" sz="1100" b="0" i="0" dirty="0">
                <a:solidFill>
                  <a:srgbClr val="121212"/>
                </a:solidFill>
                <a:effectLst/>
                <a:latin typeface="Noto Sans KR"/>
              </a:rPr>
              <a:t>일까지 한 달간 여성 축구용품 판매량이 </a:t>
            </a:r>
            <a:r>
              <a:rPr lang="ko-KR" altLang="en-US" sz="1100" b="1" i="0" dirty="0">
                <a:solidFill>
                  <a:srgbClr val="388AC9"/>
                </a:solidFill>
                <a:effectLst/>
                <a:latin typeface="Noto Sans KR"/>
              </a:rPr>
              <a:t>전년 대비 </a:t>
            </a:r>
            <a:r>
              <a:rPr lang="en-US" altLang="ko-KR" sz="1100" b="1" i="0" dirty="0">
                <a:solidFill>
                  <a:srgbClr val="388AC9"/>
                </a:solidFill>
                <a:effectLst/>
                <a:latin typeface="Noto Sans KR"/>
              </a:rPr>
              <a:t>42% </a:t>
            </a:r>
            <a:r>
              <a:rPr lang="ko-KR" altLang="en-US" sz="1100" b="0" i="0" dirty="0">
                <a:solidFill>
                  <a:srgbClr val="121212"/>
                </a:solidFill>
                <a:effectLst/>
                <a:latin typeface="Noto Sans KR"/>
              </a:rPr>
              <a:t>증가했다</a:t>
            </a:r>
            <a:r>
              <a:rPr lang="en-US" altLang="ko-KR" sz="1100" b="0" i="0" dirty="0">
                <a:solidFill>
                  <a:srgbClr val="121212"/>
                </a:solidFill>
                <a:effectLst/>
                <a:latin typeface="Noto Sans KR"/>
              </a:rPr>
              <a:t>. </a:t>
            </a:r>
            <a:r>
              <a:rPr lang="ko-KR" altLang="en-US" sz="1100" b="0" i="0" dirty="0" err="1">
                <a:solidFill>
                  <a:srgbClr val="121212"/>
                </a:solidFill>
                <a:effectLst/>
                <a:latin typeface="Noto Sans KR"/>
              </a:rPr>
              <a:t>풋살화의</a:t>
            </a:r>
            <a:r>
              <a:rPr lang="ko-KR" altLang="en-US" sz="1100" b="0" i="0" dirty="0">
                <a:solidFill>
                  <a:srgbClr val="121212"/>
                </a:solidFill>
                <a:effectLst/>
                <a:latin typeface="Noto Sans KR"/>
              </a:rPr>
              <a:t> 경우는 </a:t>
            </a:r>
            <a:r>
              <a:rPr lang="ko-KR" altLang="en-US" sz="1100" b="1" i="0" dirty="0">
                <a:solidFill>
                  <a:srgbClr val="388AC9"/>
                </a:solidFill>
                <a:effectLst/>
                <a:latin typeface="Noto Sans KR"/>
              </a:rPr>
              <a:t>판매량이 </a:t>
            </a:r>
            <a:r>
              <a:rPr lang="en-US" altLang="ko-KR" sz="1100" b="1" i="0" dirty="0">
                <a:solidFill>
                  <a:srgbClr val="388AC9"/>
                </a:solidFill>
                <a:effectLst/>
                <a:latin typeface="Noto Sans KR"/>
              </a:rPr>
              <a:t>3</a:t>
            </a:r>
            <a:r>
              <a:rPr lang="ko-KR" altLang="en-US" sz="1100" b="1" i="0" dirty="0">
                <a:solidFill>
                  <a:srgbClr val="388AC9"/>
                </a:solidFill>
                <a:effectLst/>
                <a:latin typeface="Noto Sans KR"/>
              </a:rPr>
              <a:t>배</a:t>
            </a:r>
            <a:r>
              <a:rPr lang="en-US" altLang="ko-KR" sz="1100" b="1" i="0" dirty="0">
                <a:solidFill>
                  <a:srgbClr val="388AC9"/>
                </a:solidFill>
                <a:effectLst/>
                <a:latin typeface="Noto Sans KR"/>
              </a:rPr>
              <a:t>(293%) </a:t>
            </a:r>
            <a:r>
              <a:rPr lang="ko-KR" altLang="en-US" sz="1100" b="0" i="0" dirty="0">
                <a:solidFill>
                  <a:srgbClr val="121212"/>
                </a:solidFill>
                <a:effectLst/>
                <a:latin typeface="Noto Sans KR"/>
              </a:rPr>
              <a:t>가까이 증가했다고 한다</a:t>
            </a:r>
            <a:r>
              <a:rPr lang="en-US" altLang="ko-KR" sz="1100" b="0" i="0" dirty="0">
                <a:solidFill>
                  <a:srgbClr val="121212"/>
                </a:solidFill>
                <a:effectLst/>
                <a:latin typeface="Noto Sans KR"/>
              </a:rPr>
              <a:t>.</a:t>
            </a:r>
            <a:endParaRPr lang="ko-KR" altLang="en-US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48A1E7-FEE9-6064-6F11-FD4A39287255}"/>
              </a:ext>
            </a:extLst>
          </p:cNvPr>
          <p:cNvSpPr txBox="1"/>
          <p:nvPr/>
        </p:nvSpPr>
        <p:spPr>
          <a:xfrm>
            <a:off x="7099792" y="2814245"/>
            <a:ext cx="30914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ko-KR" altLang="en-US" sz="1400" b="1" i="0" dirty="0">
                <a:solidFill>
                  <a:srgbClr val="121212"/>
                </a:solidFill>
                <a:effectLst/>
                <a:latin typeface="Noto Sans KR"/>
              </a:rPr>
              <a:t>우리도 </a:t>
            </a:r>
            <a:r>
              <a:rPr lang="ko-KR" altLang="en-US" sz="1400" b="1" i="0" dirty="0" err="1">
                <a:solidFill>
                  <a:srgbClr val="388AC9"/>
                </a:solidFill>
                <a:effectLst/>
                <a:latin typeface="Noto Sans KR"/>
              </a:rPr>
              <a:t>풋살</a:t>
            </a:r>
            <a:r>
              <a:rPr lang="ko-KR" altLang="en-US" sz="1400" b="1" i="0" dirty="0">
                <a:solidFill>
                  <a:srgbClr val="121212"/>
                </a:solidFill>
                <a:effectLst/>
                <a:latin typeface="Noto Sans KR"/>
              </a:rPr>
              <a:t> 한다</a:t>
            </a:r>
            <a:endParaRPr lang="en-US" altLang="ko-KR" sz="1400" b="1" i="0" dirty="0">
              <a:solidFill>
                <a:srgbClr val="121212"/>
              </a:solidFill>
              <a:effectLst/>
              <a:latin typeface="Noto Sans KR"/>
            </a:endParaRPr>
          </a:p>
          <a:p>
            <a:pPr latinLnBrk="0"/>
            <a:endParaRPr lang="en-US" altLang="ko-KR" sz="1400" b="1" i="0" dirty="0">
              <a:solidFill>
                <a:srgbClr val="388AC9"/>
              </a:solidFill>
              <a:effectLst/>
              <a:latin typeface="-apple-system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5193A2D-463A-5BC0-F216-427948351A87}"/>
              </a:ext>
            </a:extLst>
          </p:cNvPr>
          <p:cNvGrpSpPr/>
          <p:nvPr/>
        </p:nvGrpSpPr>
        <p:grpSpPr>
          <a:xfrm>
            <a:off x="1104930" y="2106706"/>
            <a:ext cx="3726345" cy="3385432"/>
            <a:chOff x="846286" y="1797940"/>
            <a:chExt cx="4847326" cy="422995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AF727A5-4193-C522-49D5-1E8E2D18A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</a:blip>
            <a:stretch>
              <a:fillRect/>
            </a:stretch>
          </p:blipFill>
          <p:spPr>
            <a:xfrm rot="21339464">
              <a:off x="1148237" y="1797940"/>
              <a:ext cx="3791374" cy="86569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EC6776F-2CF9-7FA2-7097-DC90F1A05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846286" y="3249842"/>
              <a:ext cx="4847326" cy="100483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32AD4B9-6BE6-704A-44C2-37A2EDDA2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grayscl/>
            </a:blip>
            <a:stretch>
              <a:fillRect/>
            </a:stretch>
          </p:blipFill>
          <p:spPr>
            <a:xfrm>
              <a:off x="1267404" y="2473894"/>
              <a:ext cx="3804009" cy="84674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BD3D5F9-7766-D0D9-BAC6-0C1E104F9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</a:blip>
            <a:stretch>
              <a:fillRect/>
            </a:stretch>
          </p:blipFill>
          <p:spPr>
            <a:xfrm>
              <a:off x="1157133" y="4254677"/>
              <a:ext cx="4428452" cy="1004835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82B4F8A-1B26-80B9-1CF4-5201ADC99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grayscl/>
            </a:blip>
            <a:stretch>
              <a:fillRect/>
            </a:stretch>
          </p:blipFill>
          <p:spPr>
            <a:xfrm>
              <a:off x="1156296" y="5085370"/>
              <a:ext cx="4227305" cy="942527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7F4B18C-0BCF-AA59-D88E-68DA044CC84A}"/>
              </a:ext>
            </a:extLst>
          </p:cNvPr>
          <p:cNvSpPr txBox="1"/>
          <p:nvPr/>
        </p:nvSpPr>
        <p:spPr>
          <a:xfrm>
            <a:off x="7099792" y="5146501"/>
            <a:ext cx="389521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0" i="0" dirty="0">
                <a:solidFill>
                  <a:srgbClr val="1E1E1E"/>
                </a:solidFill>
                <a:effectLst/>
                <a:latin typeface="Apple SD Gothic Neo"/>
              </a:rPr>
              <a:t>K</a:t>
            </a:r>
            <a:r>
              <a:rPr lang="ko-KR" altLang="en-US" sz="1100" b="0" i="0" dirty="0">
                <a:solidFill>
                  <a:srgbClr val="1E1E1E"/>
                </a:solidFill>
                <a:effectLst/>
                <a:latin typeface="Apple SD Gothic Neo"/>
              </a:rPr>
              <a:t>리그와 </a:t>
            </a:r>
            <a:r>
              <a:rPr lang="en-US" altLang="ko-KR" sz="1100" b="1" i="0" dirty="0">
                <a:solidFill>
                  <a:srgbClr val="388AC9"/>
                </a:solidFill>
                <a:effectLst/>
                <a:latin typeface="Apple SD Gothic Neo"/>
              </a:rPr>
              <a:t>MZ</a:t>
            </a:r>
            <a:r>
              <a:rPr lang="ko-KR" altLang="en-US" sz="1100" b="1" i="0" dirty="0">
                <a:solidFill>
                  <a:srgbClr val="388AC9"/>
                </a:solidFill>
                <a:effectLst/>
                <a:latin typeface="Apple SD Gothic Neo"/>
              </a:rPr>
              <a:t>세대의 접점 확대를 </a:t>
            </a:r>
            <a:r>
              <a:rPr lang="ko-KR" altLang="en-US" sz="1100" b="0" i="0" dirty="0">
                <a:solidFill>
                  <a:srgbClr val="1E1E1E"/>
                </a:solidFill>
                <a:effectLst/>
                <a:latin typeface="Apple SD Gothic Neo"/>
              </a:rPr>
              <a:t>위해 </a:t>
            </a:r>
            <a:r>
              <a:rPr lang="ko-KR" altLang="en-US" sz="1100" dirty="0">
                <a:solidFill>
                  <a:srgbClr val="1E1E1E"/>
                </a:solidFill>
                <a:latin typeface="Apple SD Gothic Neo"/>
              </a:rPr>
              <a:t>유행에 편승하여</a:t>
            </a:r>
            <a:r>
              <a:rPr lang="ko-KR" altLang="en-US" sz="1100" b="0" i="0" dirty="0">
                <a:solidFill>
                  <a:srgbClr val="1E1E1E"/>
                </a:solidFill>
                <a:effectLst/>
                <a:latin typeface="Apple SD Gothic Neo"/>
              </a:rPr>
              <a:t> </a:t>
            </a:r>
            <a:r>
              <a:rPr lang="ko-KR" altLang="en-US" sz="1100" dirty="0" err="1"/>
              <a:t>풋살의</a:t>
            </a:r>
            <a:r>
              <a:rPr lang="ko-KR" altLang="en-US" sz="1100" dirty="0"/>
              <a:t> 인기와 스포츠케이션의 유행을 활용한 </a:t>
            </a:r>
            <a:r>
              <a:rPr lang="ko-KR" altLang="en-US" sz="1100" b="1" dirty="0">
                <a:solidFill>
                  <a:srgbClr val="388AC9"/>
                </a:solidFill>
              </a:rPr>
              <a:t>체험형 마케팅을</a:t>
            </a:r>
            <a:r>
              <a:rPr lang="en-US" altLang="ko-KR" sz="1100" b="1" dirty="0">
                <a:solidFill>
                  <a:srgbClr val="388AC9"/>
                </a:solidFill>
              </a:rPr>
              <a:t> </a:t>
            </a:r>
            <a:r>
              <a:rPr lang="ko-KR" altLang="en-US" sz="1100" dirty="0">
                <a:solidFill>
                  <a:srgbClr val="111722"/>
                </a:solidFill>
              </a:rPr>
              <a:t>기획한다</a:t>
            </a:r>
            <a:r>
              <a:rPr lang="en-US" altLang="ko-KR" sz="1100" dirty="0">
                <a:solidFill>
                  <a:srgbClr val="111722"/>
                </a:solidFill>
              </a:rPr>
              <a:t>.  </a:t>
            </a:r>
            <a:endParaRPr lang="ko-KR" altLang="en-US" sz="1100" dirty="0">
              <a:solidFill>
                <a:srgbClr val="111722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8D6515-DB26-188C-B282-8DED826ECC59}"/>
              </a:ext>
            </a:extLst>
          </p:cNvPr>
          <p:cNvSpPr txBox="1"/>
          <p:nvPr/>
        </p:nvSpPr>
        <p:spPr>
          <a:xfrm>
            <a:off x="214502" y="6447270"/>
            <a:ext cx="631371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더스포츠 기업 분석 보고서 </a:t>
            </a:r>
            <a:r>
              <a:rPr lang="en-US" altLang="ko-KR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03 </a:t>
            </a:r>
            <a:r>
              <a:rPr lang="ko-KR" altLang="en-US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마케팅 제안</a:t>
            </a:r>
          </a:p>
        </p:txBody>
      </p:sp>
    </p:spTree>
    <p:extLst>
      <p:ext uri="{BB962C8B-B14F-4D97-AF65-F5344CB8AC3E}">
        <p14:creationId xmlns:p14="http://schemas.microsoft.com/office/powerpoint/2010/main" val="2463839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73C73EF5-ADD3-CBA1-B52B-668997A1157E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pic>
          <p:nvPicPr>
            <p:cNvPr id="1034" name="Picture 10" descr="한국의 축구장들 (feat. 세계 10대 경기장) : 네이버 블로그">
              <a:extLst>
                <a:ext uri="{FF2B5EF4-FFF2-40B4-BE49-F238E27FC236}">
                  <a16:creationId xmlns:a16="http://schemas.microsoft.com/office/drawing/2014/main" id="{E00745BA-8ACB-D219-644E-45CDD00AE8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578" b="3919"/>
            <a:stretch/>
          </p:blipFill>
          <p:spPr bwMode="auto">
            <a:xfrm>
              <a:off x="0" y="322239"/>
              <a:ext cx="12192000" cy="6535762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1CDD5DC-526C-C1FC-11E5-093B3E956BBB}"/>
                </a:ext>
              </a:extLst>
            </p:cNvPr>
            <p:cNvSpPr/>
            <p:nvPr/>
          </p:nvSpPr>
          <p:spPr>
            <a:xfrm rot="10800000">
              <a:off x="0" y="0"/>
              <a:ext cx="12192000" cy="6858000"/>
            </a:xfrm>
            <a:prstGeom prst="rect">
              <a:avLst/>
            </a:prstGeom>
            <a:gradFill>
              <a:gsLst>
                <a:gs pos="16000">
                  <a:schemeClr val="bg1">
                    <a:alpha val="0"/>
                  </a:schemeClr>
                </a:gs>
                <a:gs pos="100000">
                  <a:schemeClr val="bg1"/>
                </a:gs>
                <a:gs pos="53000">
                  <a:schemeClr val="bg1"/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09911A2-3CCC-F5DD-8684-E1593615F2DC}"/>
              </a:ext>
            </a:extLst>
          </p:cNvPr>
          <p:cNvSpPr txBox="1"/>
          <p:nvPr/>
        </p:nvSpPr>
        <p:spPr>
          <a:xfrm>
            <a:off x="4767837" y="3128455"/>
            <a:ext cx="2416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388AC9"/>
                </a:solidFill>
              </a:rPr>
              <a:t>감사합니다</a:t>
            </a:r>
            <a:r>
              <a:rPr lang="en-US" altLang="ko-KR" sz="2400" b="1" dirty="0">
                <a:solidFill>
                  <a:srgbClr val="388AC9"/>
                </a:solidFill>
              </a:rPr>
              <a:t>. </a:t>
            </a:r>
            <a:endParaRPr lang="ko-KR" altLang="en-US" sz="2400" b="1" dirty="0">
              <a:solidFill>
                <a:srgbClr val="388A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378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838EBA5-7875-ADD1-63EE-30E79D21E4E9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2604655"/>
          </a:xfrm>
          <a:prstGeom prst="rect">
            <a:avLst/>
          </a:prstGeom>
          <a:solidFill>
            <a:srgbClr val="388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356BF6-4488-20E8-541F-0DF618E99632}"/>
              </a:ext>
            </a:extLst>
          </p:cNvPr>
          <p:cNvSpPr txBox="1"/>
          <p:nvPr/>
        </p:nvSpPr>
        <p:spPr>
          <a:xfrm>
            <a:off x="214502" y="6447270"/>
            <a:ext cx="631371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더스포츠 기업 분석 보고서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A1B1AA-BF0C-6781-14C7-ECDAF120E30B}"/>
              </a:ext>
            </a:extLst>
          </p:cNvPr>
          <p:cNvSpPr txBox="1"/>
          <p:nvPr/>
        </p:nvSpPr>
        <p:spPr>
          <a:xfrm>
            <a:off x="881720" y="452046"/>
            <a:ext cx="13163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chemeClr val="bg1"/>
                </a:solidFill>
              </a:rPr>
              <a:t>01</a:t>
            </a:r>
            <a:endParaRPr lang="ko-KR" altLang="en-US" sz="80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12AF5F-3481-B4C3-229E-AA2E54DABAA8}"/>
              </a:ext>
            </a:extLst>
          </p:cNvPr>
          <p:cNvSpPr txBox="1"/>
          <p:nvPr/>
        </p:nvSpPr>
        <p:spPr>
          <a:xfrm>
            <a:off x="1271483" y="365277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회사소개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C074A2-3FAE-FA28-CDB1-32134BD73E14}"/>
              </a:ext>
            </a:extLst>
          </p:cNvPr>
          <p:cNvSpPr txBox="1"/>
          <p:nvPr/>
        </p:nvSpPr>
        <p:spPr>
          <a:xfrm>
            <a:off x="1271483" y="4383486"/>
            <a:ext cx="46053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더스포츠는 프로축구 </a:t>
            </a:r>
            <a:r>
              <a:rPr lang="en-US" altLang="ko-KR" sz="1200" dirty="0"/>
              <a:t>K</a:t>
            </a:r>
            <a:r>
              <a:rPr lang="ko-KR" altLang="en-US" sz="1200" dirty="0"/>
              <a:t>리그 구단의 홈페이지 개발</a:t>
            </a:r>
            <a:r>
              <a:rPr lang="en-US" altLang="ko-KR" sz="1200" dirty="0"/>
              <a:t>/</a:t>
            </a:r>
            <a:r>
              <a:rPr lang="ko-KR" altLang="en-US" sz="1200" dirty="0"/>
              <a:t>운영</a:t>
            </a:r>
            <a:r>
              <a:rPr lang="en-US" altLang="ko-KR" sz="1200" dirty="0"/>
              <a:t>, CRM </a:t>
            </a:r>
            <a:r>
              <a:rPr lang="ko-KR" altLang="en-US" sz="1200" dirty="0"/>
              <a:t>구축</a:t>
            </a:r>
            <a:r>
              <a:rPr lang="en-US" altLang="ko-KR" sz="1200" dirty="0"/>
              <a:t>/</a:t>
            </a:r>
            <a:r>
              <a:rPr lang="ko-KR" altLang="en-US" sz="1200" dirty="0"/>
              <a:t>운영</a:t>
            </a:r>
            <a:r>
              <a:rPr lang="en-US" altLang="ko-KR" sz="1200" dirty="0"/>
              <a:t>, </a:t>
            </a:r>
            <a:r>
              <a:rPr lang="ko-KR" altLang="en-US" sz="1200" b="1" dirty="0">
                <a:solidFill>
                  <a:srgbClr val="388AC9"/>
                </a:solidFill>
              </a:rPr>
              <a:t>데이터 마케팅 컨설팅</a:t>
            </a:r>
            <a:r>
              <a:rPr lang="ko-KR" altLang="en-US" sz="1200" dirty="0"/>
              <a:t>을 중심으로 다양한 비즈니스를 펼치며 데이터 사이언스를 선도하는 팀이다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42826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C5BD01-5CD3-194F-E38F-9EA212F1C9AD}"/>
              </a:ext>
            </a:extLst>
          </p:cNvPr>
          <p:cNvSpPr txBox="1"/>
          <p:nvPr/>
        </p:nvSpPr>
        <p:spPr>
          <a:xfrm>
            <a:off x="800086" y="1516421"/>
            <a:ext cx="626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effectLst/>
              </a:rPr>
              <a:t>스포츠 </a:t>
            </a:r>
            <a:r>
              <a:rPr lang="ko-KR" altLang="en-US" b="1" dirty="0">
                <a:solidFill>
                  <a:srgbClr val="388AC9"/>
                </a:solidFill>
                <a:effectLst/>
              </a:rPr>
              <a:t>데이터 마케팅 기반 구축</a:t>
            </a:r>
            <a:r>
              <a:rPr lang="en-US" altLang="ko-KR" b="1" dirty="0">
                <a:effectLst/>
              </a:rPr>
              <a:t>(</a:t>
            </a:r>
            <a:r>
              <a:rPr lang="ko-KR" altLang="en-US" b="1" dirty="0">
                <a:effectLst/>
              </a:rPr>
              <a:t>통합 </a:t>
            </a:r>
            <a:r>
              <a:rPr lang="en-US" altLang="ko-KR" b="1" dirty="0">
                <a:effectLst/>
              </a:rPr>
              <a:t>DB)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BFB29F-5D03-43C4-9775-E7EBCC6DF546}"/>
              </a:ext>
            </a:extLst>
          </p:cNvPr>
          <p:cNvSpPr txBox="1"/>
          <p:nvPr/>
        </p:nvSpPr>
        <p:spPr>
          <a:xfrm>
            <a:off x="907820" y="4777275"/>
            <a:ext cx="35958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홈페이지</a:t>
            </a:r>
            <a:r>
              <a:rPr lang="en-US" altLang="ko-KR" sz="1200" dirty="0"/>
              <a:t>, APP</a:t>
            </a:r>
            <a:r>
              <a:rPr lang="ko-KR" altLang="en-US" sz="1200" dirty="0"/>
              <a:t>을 기반으로 통합 </a:t>
            </a:r>
            <a:r>
              <a:rPr lang="en-US" altLang="ko-KR" sz="1200" dirty="0"/>
              <a:t>DB</a:t>
            </a:r>
            <a:r>
              <a:rPr lang="ko-KR" altLang="en-US" sz="1200" dirty="0"/>
              <a:t>를 구축하여 데이터 마케팅을 할 수 있는 토대 마련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5DC48CC-8FE4-641C-4A65-59DD7A9B8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271" y="2241382"/>
            <a:ext cx="5880517" cy="296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263EB3-E697-6268-088A-3ADC9526B6B7}"/>
              </a:ext>
            </a:extLst>
          </p:cNvPr>
          <p:cNvSpPr txBox="1"/>
          <p:nvPr/>
        </p:nvSpPr>
        <p:spPr>
          <a:xfrm>
            <a:off x="214502" y="6447270"/>
            <a:ext cx="631371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더스포츠 기업 분석 보고서 </a:t>
            </a:r>
            <a:r>
              <a:rPr lang="en-US" altLang="ko-KR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01 </a:t>
            </a:r>
            <a:r>
              <a:rPr lang="ko-KR" altLang="en-US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기업분석</a:t>
            </a:r>
          </a:p>
        </p:txBody>
      </p:sp>
    </p:spTree>
    <p:extLst>
      <p:ext uri="{BB962C8B-B14F-4D97-AF65-F5344CB8AC3E}">
        <p14:creationId xmlns:p14="http://schemas.microsoft.com/office/powerpoint/2010/main" val="4221321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C5BD01-5CD3-194F-E38F-9EA212F1C9AD}"/>
              </a:ext>
            </a:extLst>
          </p:cNvPr>
          <p:cNvSpPr txBox="1"/>
          <p:nvPr/>
        </p:nvSpPr>
        <p:spPr>
          <a:xfrm>
            <a:off x="800086" y="1516421"/>
            <a:ext cx="626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effectLst/>
              </a:rPr>
              <a:t>스포츠 </a:t>
            </a:r>
            <a:r>
              <a:rPr lang="ko-KR" altLang="en-US" b="1" dirty="0">
                <a:solidFill>
                  <a:srgbClr val="388AC9"/>
                </a:solidFill>
                <a:effectLst/>
              </a:rPr>
              <a:t>데이터 마케팅 기반 구축</a:t>
            </a:r>
            <a:r>
              <a:rPr lang="en-US" altLang="ko-KR" b="1" dirty="0">
                <a:effectLst/>
              </a:rPr>
              <a:t>(</a:t>
            </a:r>
            <a:r>
              <a:rPr lang="ko-KR" altLang="en-US" b="1" dirty="0">
                <a:effectLst/>
              </a:rPr>
              <a:t>통합 </a:t>
            </a:r>
            <a:r>
              <a:rPr lang="en-US" altLang="ko-KR" b="1" dirty="0">
                <a:effectLst/>
              </a:rPr>
              <a:t>DB)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BFB29F-5D03-43C4-9775-E7EBCC6DF546}"/>
              </a:ext>
            </a:extLst>
          </p:cNvPr>
          <p:cNvSpPr txBox="1"/>
          <p:nvPr/>
        </p:nvSpPr>
        <p:spPr>
          <a:xfrm>
            <a:off x="908281" y="4790637"/>
            <a:ext cx="35958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홈페이지</a:t>
            </a:r>
            <a:r>
              <a:rPr lang="en-US" altLang="ko-KR" sz="1200" dirty="0"/>
              <a:t>, APP</a:t>
            </a:r>
            <a:r>
              <a:rPr lang="ko-KR" altLang="en-US" sz="1200" dirty="0"/>
              <a:t>을 기반으로 통합 </a:t>
            </a:r>
            <a:r>
              <a:rPr lang="en-US" altLang="ko-KR" sz="1200" dirty="0"/>
              <a:t>DB</a:t>
            </a:r>
            <a:r>
              <a:rPr lang="ko-KR" altLang="en-US" sz="1200" dirty="0"/>
              <a:t>를 구축하여 데이터 마케팅을 할 수 있는 토대 마련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5DC48CC-8FE4-641C-4A65-59DD7A9B8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0" y="2231015"/>
            <a:ext cx="5880517" cy="296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621CDD-B3E3-2E15-EAB7-C065F983C218}"/>
              </a:ext>
            </a:extLst>
          </p:cNvPr>
          <p:cNvSpPr txBox="1"/>
          <p:nvPr/>
        </p:nvSpPr>
        <p:spPr>
          <a:xfrm>
            <a:off x="214502" y="6447270"/>
            <a:ext cx="631371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더스포츠 기업 분석 보고서 </a:t>
            </a:r>
            <a:r>
              <a:rPr lang="en-US" altLang="ko-KR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01 </a:t>
            </a:r>
            <a:r>
              <a:rPr lang="ko-KR" altLang="en-US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기업분석</a:t>
            </a:r>
          </a:p>
        </p:txBody>
      </p:sp>
    </p:spTree>
    <p:extLst>
      <p:ext uri="{BB962C8B-B14F-4D97-AF65-F5344CB8AC3E}">
        <p14:creationId xmlns:p14="http://schemas.microsoft.com/office/powerpoint/2010/main" val="2642131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C94F723-B98A-B825-0E8B-CEFBCD79B648}"/>
              </a:ext>
            </a:extLst>
          </p:cNvPr>
          <p:cNvSpPr txBox="1"/>
          <p:nvPr/>
        </p:nvSpPr>
        <p:spPr>
          <a:xfrm>
            <a:off x="845197" y="1480621"/>
            <a:ext cx="626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388AC9"/>
                </a:solidFill>
                <a:effectLst/>
              </a:rPr>
              <a:t>CRM</a:t>
            </a:r>
            <a:r>
              <a:rPr lang="en-US" altLang="ko-KR" b="1" dirty="0">
                <a:effectLst/>
              </a:rPr>
              <a:t> </a:t>
            </a:r>
            <a:r>
              <a:rPr lang="ko-KR" altLang="en-US" b="1" dirty="0">
                <a:effectLst/>
              </a:rPr>
              <a:t>설계</a:t>
            </a:r>
            <a:r>
              <a:rPr lang="en-US" altLang="ko-KR" b="1" dirty="0">
                <a:effectLst/>
              </a:rPr>
              <a:t>, </a:t>
            </a:r>
            <a:r>
              <a:rPr lang="ko-KR" altLang="en-US" b="1" dirty="0">
                <a:effectLst/>
              </a:rPr>
              <a:t>구축</a:t>
            </a:r>
            <a:r>
              <a:rPr lang="en-US" altLang="ko-KR" b="1" dirty="0">
                <a:effectLst/>
              </a:rPr>
              <a:t>, </a:t>
            </a:r>
            <a:r>
              <a:rPr lang="ko-KR" altLang="en-US" b="1" dirty="0">
                <a:effectLst/>
              </a:rPr>
              <a:t>운영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017026-F30B-9E62-FD5B-9915E7B60651}"/>
              </a:ext>
            </a:extLst>
          </p:cNvPr>
          <p:cNvSpPr txBox="1"/>
          <p:nvPr/>
        </p:nvSpPr>
        <p:spPr>
          <a:xfrm>
            <a:off x="774460" y="4842218"/>
            <a:ext cx="344488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/>
              <a:t>ERP, </a:t>
            </a:r>
            <a:r>
              <a:rPr lang="ko-KR" altLang="en-US" sz="1100" dirty="0"/>
              <a:t>그룹웨어</a:t>
            </a:r>
            <a:r>
              <a:rPr lang="en-US" altLang="ko-KR" sz="1100" dirty="0"/>
              <a:t>, </a:t>
            </a:r>
            <a:r>
              <a:rPr lang="ko-KR" altLang="en-US" sz="1100" dirty="0"/>
              <a:t>전자결제의 핵심 성격을 모두 갖춘 고객 </a:t>
            </a:r>
            <a:r>
              <a:rPr lang="ko-KR" altLang="en-US" sz="1100" b="1" dirty="0">
                <a:solidFill>
                  <a:srgbClr val="388AC9"/>
                </a:solidFill>
              </a:rPr>
              <a:t>데이터 기반 마케팅 프로그램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3CB8B11-EF2A-F339-2327-425291CE7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0" y="2147590"/>
            <a:ext cx="5861290" cy="3045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D5CB2D-3D37-D99A-E17C-5D231205DCAA}"/>
              </a:ext>
            </a:extLst>
          </p:cNvPr>
          <p:cNvSpPr txBox="1"/>
          <p:nvPr/>
        </p:nvSpPr>
        <p:spPr>
          <a:xfrm>
            <a:off x="214502" y="6447270"/>
            <a:ext cx="631371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더스포츠 기업 분석 보고서 </a:t>
            </a:r>
            <a:r>
              <a:rPr lang="en-US" altLang="ko-KR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01 </a:t>
            </a:r>
            <a:r>
              <a:rPr lang="ko-KR" altLang="en-US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기업분석</a:t>
            </a:r>
          </a:p>
        </p:txBody>
      </p:sp>
    </p:spTree>
    <p:extLst>
      <p:ext uri="{BB962C8B-B14F-4D97-AF65-F5344CB8AC3E}">
        <p14:creationId xmlns:p14="http://schemas.microsoft.com/office/powerpoint/2010/main" val="1575778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77CCB2-4756-03CF-3AF6-30BA7E29B7E8}"/>
              </a:ext>
            </a:extLst>
          </p:cNvPr>
          <p:cNvSpPr txBox="1"/>
          <p:nvPr/>
        </p:nvSpPr>
        <p:spPr>
          <a:xfrm>
            <a:off x="1004961" y="1260854"/>
            <a:ext cx="60984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스포츠 산업 </a:t>
            </a:r>
            <a:endParaRPr lang="en-US" altLang="ko-KR" b="1" dirty="0"/>
          </a:p>
          <a:p>
            <a:r>
              <a:rPr lang="en-US" altLang="ko-KR" b="1" dirty="0">
                <a:solidFill>
                  <a:srgbClr val="388AC9"/>
                </a:solidFill>
              </a:rPr>
              <a:t>Big Data </a:t>
            </a:r>
            <a:r>
              <a:rPr lang="ko-KR" altLang="en-US" b="1" dirty="0">
                <a:solidFill>
                  <a:srgbClr val="388AC9"/>
                </a:solidFill>
              </a:rPr>
              <a:t>활용 </a:t>
            </a:r>
            <a:r>
              <a:rPr lang="ko-KR" altLang="en-US" b="1" dirty="0"/>
              <a:t>컨설팅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1B12D3-4D93-9DA2-6B89-D03F8674DFAF}"/>
              </a:ext>
            </a:extLst>
          </p:cNvPr>
          <p:cNvSpPr txBox="1"/>
          <p:nvPr/>
        </p:nvSpPr>
        <p:spPr>
          <a:xfrm>
            <a:off x="882676" y="4551787"/>
            <a:ext cx="261161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/>
              <a:t>데이터 추출</a:t>
            </a:r>
            <a:endParaRPr lang="en-US" altLang="ko-KR" sz="1400" b="1" dirty="0"/>
          </a:p>
          <a:p>
            <a:pPr algn="ctr"/>
            <a:r>
              <a:rPr lang="ko-KR" altLang="en-US" sz="1100" dirty="0"/>
              <a:t>합리적인 의사결정을 위한 </a:t>
            </a:r>
            <a:r>
              <a:rPr lang="ko-KR" altLang="en-US" sz="1100" b="1" dirty="0">
                <a:solidFill>
                  <a:srgbClr val="388AC9"/>
                </a:solidFill>
              </a:rPr>
              <a:t>팩트 확보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85742F-43BA-3B48-ACA7-ADF6A4FC2981}"/>
              </a:ext>
            </a:extLst>
          </p:cNvPr>
          <p:cNvSpPr txBox="1"/>
          <p:nvPr/>
        </p:nvSpPr>
        <p:spPr>
          <a:xfrm>
            <a:off x="3750113" y="4594307"/>
            <a:ext cx="182285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/>
              <a:t>데이터 분석과 예측</a:t>
            </a:r>
            <a:r>
              <a:rPr lang="en-US" altLang="ko-KR" sz="1400" b="1" dirty="0"/>
              <a:t> </a:t>
            </a:r>
          </a:p>
          <a:p>
            <a:pPr algn="ctr"/>
            <a:r>
              <a:rPr lang="ko-KR" altLang="en-US" sz="1100" dirty="0"/>
              <a:t>마케팅 </a:t>
            </a:r>
            <a:r>
              <a:rPr lang="ko-KR" altLang="en-US" sz="1100" b="1" dirty="0">
                <a:solidFill>
                  <a:srgbClr val="388AC9"/>
                </a:solidFill>
              </a:rPr>
              <a:t>역량 강화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85718A-4BF4-E3CE-E9E2-0BC6E2799454}"/>
              </a:ext>
            </a:extLst>
          </p:cNvPr>
          <p:cNvSpPr txBox="1"/>
          <p:nvPr/>
        </p:nvSpPr>
        <p:spPr>
          <a:xfrm>
            <a:off x="6390333" y="4594307"/>
            <a:ext cx="194414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/>
              <a:t>데이터 기반 프로모션</a:t>
            </a:r>
            <a:r>
              <a:rPr lang="en-US" altLang="ko-KR" sz="1400" b="1" dirty="0"/>
              <a:t> </a:t>
            </a:r>
          </a:p>
          <a:p>
            <a:pPr algn="ctr"/>
            <a:r>
              <a:rPr lang="ko-KR" altLang="en-US" sz="1100" b="1" dirty="0">
                <a:solidFill>
                  <a:srgbClr val="388AC9"/>
                </a:solidFill>
              </a:rPr>
              <a:t>효율적인 광고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C49EFD-F96B-8BFA-AB44-857617956815}"/>
              </a:ext>
            </a:extLst>
          </p:cNvPr>
          <p:cNvSpPr txBox="1"/>
          <p:nvPr/>
        </p:nvSpPr>
        <p:spPr>
          <a:xfrm>
            <a:off x="9078693" y="4551787"/>
            <a:ext cx="209994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/>
              <a:t>대시보드</a:t>
            </a:r>
            <a:r>
              <a:rPr lang="en-US" altLang="ko-KR" sz="1100" dirty="0"/>
              <a:t> </a:t>
            </a:r>
          </a:p>
          <a:p>
            <a:pPr algn="ctr"/>
            <a:r>
              <a:rPr lang="ko-KR" altLang="en-US" sz="1100" b="1" dirty="0">
                <a:solidFill>
                  <a:srgbClr val="388AC9"/>
                </a:solidFill>
              </a:rPr>
              <a:t>편하게 볼 수 있는 데이터 </a:t>
            </a:r>
          </a:p>
        </p:txBody>
      </p:sp>
      <p:pic>
        <p:nvPicPr>
          <p:cNvPr id="6146" name="Picture 2" descr="데이터웨어 하우스 컴퓨터 아이콘 데이터베이스 추출, 변환,로드, 데이터 아이콘, 각도, 기타, 정보 기술 png | PNGWing">
            <a:extLst>
              <a:ext uri="{FF2B5EF4-FFF2-40B4-BE49-F238E27FC236}">
                <a16:creationId xmlns:a16="http://schemas.microsoft.com/office/drawing/2014/main" id="{B11B2E19-4A23-2ACA-F3D7-E89375199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71" b="89796" l="9728" r="89494">
                        <a14:foregroundMark x1="45525" y1="27551" x2="45525" y2="27551"/>
                        <a14:foregroundMark x1="54086" y1="9184" x2="54086" y2="9184"/>
                        <a14:foregroundMark x1="46693" y1="11735" x2="42023" y2="10714"/>
                        <a14:foregroundMark x1="51362" y1="3571" x2="51362" y2="3571"/>
                        <a14:foregroundMark x1="43191" y1="75000" x2="43191" y2="75000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brightnessContrast bright="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198" y="3002449"/>
            <a:ext cx="1515366" cy="115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추출, 변환,로드 조직 컴퓨터 아이콘 데이터 관리, 워크샵 아이콘, 텍스트, 기타, 로고 png | PNGWing">
            <a:extLst>
              <a:ext uri="{FF2B5EF4-FFF2-40B4-BE49-F238E27FC236}">
                <a16:creationId xmlns:a16="http://schemas.microsoft.com/office/drawing/2014/main" id="{1044CFBB-B613-3B43-F084-291A6AB8AC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5109" y1="40992" x2="35109" y2="40992"/>
                        <a14:foregroundMark x1="47065" y1="34545" x2="47065" y2="34545"/>
                        <a14:backgroundMark x1="43043" y1="49917" x2="43043" y2="51736"/>
                        <a14:backgroundMark x1="47717" y1="27934" x2="47717" y2="27934"/>
                        <a14:backgroundMark x1="50217" y1="47107" x2="50217" y2="47107"/>
                        <a14:backgroundMark x1="50109" y1="40165" x2="50109" y2="401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959" t="8866" r="24711" b="18496"/>
          <a:stretch/>
        </p:blipFill>
        <p:spPr bwMode="auto">
          <a:xfrm>
            <a:off x="3750113" y="2787060"/>
            <a:ext cx="1515366" cy="133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광고 - 무료 마케팅개 아이콘">
            <a:extLst>
              <a:ext uri="{FF2B5EF4-FFF2-40B4-BE49-F238E27FC236}">
                <a16:creationId xmlns:a16="http://schemas.microsoft.com/office/drawing/2014/main" id="{6686A755-BA38-ED10-95E6-6B1C030B4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060" y="2516311"/>
            <a:ext cx="1825377" cy="1825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터, 대시보드 아이콘 에 Material Design">
            <a:extLst>
              <a:ext uri="{FF2B5EF4-FFF2-40B4-BE49-F238E27FC236}">
                <a16:creationId xmlns:a16="http://schemas.microsoft.com/office/drawing/2014/main" id="{8BAB49B8-4D16-9B5E-D2FF-2CD659749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018" y="2787060"/>
            <a:ext cx="1438625" cy="14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20D46E5-7FB7-BA5B-1635-82E72685F65C}"/>
              </a:ext>
            </a:extLst>
          </p:cNvPr>
          <p:cNvSpPr txBox="1"/>
          <p:nvPr/>
        </p:nvSpPr>
        <p:spPr>
          <a:xfrm>
            <a:off x="214502" y="6447270"/>
            <a:ext cx="631371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더스포츠 기업 분석 보고서 </a:t>
            </a:r>
            <a:r>
              <a:rPr lang="en-US" altLang="ko-KR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01 </a:t>
            </a:r>
            <a:r>
              <a:rPr lang="ko-KR" altLang="en-US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기업분석</a:t>
            </a:r>
          </a:p>
        </p:txBody>
      </p:sp>
    </p:spTree>
    <p:extLst>
      <p:ext uri="{BB962C8B-B14F-4D97-AF65-F5344CB8AC3E}">
        <p14:creationId xmlns:p14="http://schemas.microsoft.com/office/powerpoint/2010/main" val="3529018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010AE4-1EC4-B5B9-0BF5-46010B7364E6}"/>
              </a:ext>
            </a:extLst>
          </p:cNvPr>
          <p:cNvSpPr txBox="1"/>
          <p:nvPr/>
        </p:nvSpPr>
        <p:spPr>
          <a:xfrm>
            <a:off x="810142" y="1778625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프로스포츠 구단 </a:t>
            </a:r>
            <a:r>
              <a:rPr lang="ko-KR" altLang="en-US" b="1" dirty="0">
                <a:solidFill>
                  <a:srgbClr val="388AC9"/>
                </a:solidFill>
              </a:rPr>
              <a:t>홈페이지 구축</a:t>
            </a:r>
            <a:r>
              <a:rPr lang="en-US" altLang="ko-KR" b="1" dirty="0">
                <a:solidFill>
                  <a:srgbClr val="388AC9"/>
                </a:solidFill>
              </a:rPr>
              <a:t>, </a:t>
            </a:r>
            <a:r>
              <a:rPr lang="ko-KR" altLang="en-US" b="1" dirty="0">
                <a:solidFill>
                  <a:srgbClr val="388AC9"/>
                </a:solidFill>
              </a:rPr>
              <a:t>운영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D4F22E-6533-2F57-F3D7-F9A526EAF130}"/>
              </a:ext>
            </a:extLst>
          </p:cNvPr>
          <p:cNvSpPr txBox="1"/>
          <p:nvPr/>
        </p:nvSpPr>
        <p:spPr>
          <a:xfrm>
            <a:off x="810142" y="3433482"/>
            <a:ext cx="359664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1" dirty="0">
                <a:solidFill>
                  <a:srgbClr val="388AC9"/>
                </a:solidFill>
              </a:rPr>
              <a:t>유지보수</a:t>
            </a:r>
            <a:r>
              <a:rPr lang="ko-KR" altLang="en-US" sz="1100" dirty="0"/>
              <a:t>는 기술적</a:t>
            </a:r>
            <a:r>
              <a:rPr lang="en-US" altLang="ko-KR" sz="1100" dirty="0"/>
              <a:t>/</a:t>
            </a:r>
            <a:r>
              <a:rPr lang="ko-KR" altLang="en-US" sz="1100" dirty="0"/>
              <a:t>관리적 측면 모두 중요</a:t>
            </a:r>
            <a:endParaRPr lang="en-US" altLang="ko-KR" sz="1100" dirty="0"/>
          </a:p>
          <a:p>
            <a:endParaRPr lang="ko-KR" altLang="en-US" sz="1100" dirty="0"/>
          </a:p>
          <a:p>
            <a:r>
              <a:rPr lang="ko-KR" altLang="en-US" sz="1100" dirty="0"/>
              <a:t>안정적인 운영을 위한 </a:t>
            </a:r>
            <a:r>
              <a:rPr lang="ko-KR" altLang="en-US" sz="1100" b="1" dirty="0">
                <a:solidFill>
                  <a:srgbClr val="388AC9"/>
                </a:solidFill>
              </a:rPr>
              <a:t>엔지니어 상시 투입</a:t>
            </a:r>
            <a:endParaRPr lang="en-US" altLang="ko-KR" sz="1100" b="1" dirty="0">
              <a:solidFill>
                <a:srgbClr val="388AC9"/>
              </a:solidFill>
            </a:endParaRPr>
          </a:p>
          <a:p>
            <a:endParaRPr lang="ko-KR" altLang="en-US" sz="1100" dirty="0"/>
          </a:p>
          <a:p>
            <a:r>
              <a:rPr lang="ko-KR" altLang="en-US" sz="1100" dirty="0"/>
              <a:t>개인정보의 </a:t>
            </a:r>
            <a:r>
              <a:rPr lang="ko-KR" altLang="en-US" sz="1100" b="1" dirty="0">
                <a:solidFill>
                  <a:srgbClr val="388AC9"/>
                </a:solidFill>
              </a:rPr>
              <a:t>안전한 관리를 </a:t>
            </a:r>
            <a:r>
              <a:rPr lang="ko-KR" altLang="en-US" sz="1100" dirty="0"/>
              <a:t>위한 각종조치 이행</a:t>
            </a:r>
            <a:endParaRPr lang="en-US" altLang="ko-KR" sz="1100" dirty="0"/>
          </a:p>
          <a:p>
            <a:endParaRPr lang="ko-KR" altLang="en-US" sz="1100" dirty="0"/>
          </a:p>
          <a:p>
            <a:r>
              <a:rPr lang="ko-KR" altLang="en-US" sz="1100" dirty="0"/>
              <a:t>콘텐츠 관리</a:t>
            </a:r>
            <a:r>
              <a:rPr lang="en-US" altLang="ko-KR" sz="1100" dirty="0"/>
              <a:t>, </a:t>
            </a:r>
            <a:r>
              <a:rPr lang="ko-KR" altLang="en-US" sz="1100" dirty="0"/>
              <a:t>개선사항 </a:t>
            </a:r>
            <a:r>
              <a:rPr lang="ko-KR" altLang="en-US" sz="1100" b="1" dirty="0">
                <a:solidFill>
                  <a:srgbClr val="388AC9"/>
                </a:solidFill>
              </a:rPr>
              <a:t>수시 체크 등 집중 케어</a:t>
            </a:r>
            <a:endParaRPr lang="en-US" altLang="ko-KR" sz="1100" b="1" dirty="0">
              <a:solidFill>
                <a:srgbClr val="388AC9"/>
              </a:solidFill>
            </a:endParaRPr>
          </a:p>
          <a:p>
            <a:endParaRPr lang="ko-KR" altLang="en-US" sz="1100" dirty="0"/>
          </a:p>
          <a:p>
            <a:r>
              <a:rPr lang="ko-KR" altLang="en-US" sz="1100" dirty="0"/>
              <a:t>구단과 팬의 </a:t>
            </a:r>
            <a:r>
              <a:rPr lang="ko-KR" altLang="en-US" sz="1100" b="1" dirty="0">
                <a:solidFill>
                  <a:srgbClr val="388AC9"/>
                </a:solidFill>
              </a:rPr>
              <a:t>니즈</a:t>
            </a:r>
            <a:r>
              <a:rPr lang="en-US" altLang="ko-KR" sz="1100" b="1" dirty="0">
                <a:solidFill>
                  <a:srgbClr val="388AC9"/>
                </a:solidFill>
              </a:rPr>
              <a:t>(needs)</a:t>
            </a:r>
            <a:r>
              <a:rPr lang="ko-KR" altLang="en-US" sz="1100" b="1" dirty="0">
                <a:solidFill>
                  <a:srgbClr val="388AC9"/>
                </a:solidFill>
              </a:rPr>
              <a:t>를 반영한 콘텐츠를 연구</a:t>
            </a:r>
            <a:r>
              <a:rPr lang="ko-KR" altLang="en-US" sz="1100" dirty="0"/>
              <a:t>하고 주기적으로 역 제안하여 홈페이지 개선에 반영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D2E8BFA-6AB9-30D6-0EC9-010CF1B23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0" y="2285816"/>
            <a:ext cx="5868988" cy="290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6DE3A9-04EB-C687-8DCE-A398809EC1C3}"/>
              </a:ext>
            </a:extLst>
          </p:cNvPr>
          <p:cNvSpPr txBox="1"/>
          <p:nvPr/>
        </p:nvSpPr>
        <p:spPr>
          <a:xfrm>
            <a:off x="214502" y="6447270"/>
            <a:ext cx="631371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더스포츠 기업 분석 보고서 </a:t>
            </a:r>
            <a:r>
              <a:rPr lang="en-US" altLang="ko-KR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01 </a:t>
            </a:r>
            <a:r>
              <a:rPr lang="ko-KR" altLang="en-US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기업분석</a:t>
            </a:r>
          </a:p>
        </p:txBody>
      </p:sp>
    </p:spTree>
    <p:extLst>
      <p:ext uri="{BB962C8B-B14F-4D97-AF65-F5344CB8AC3E}">
        <p14:creationId xmlns:p14="http://schemas.microsoft.com/office/powerpoint/2010/main" val="486297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BC39CF-BD5D-EED2-ABA5-E620DDB1E2E0}"/>
              </a:ext>
            </a:extLst>
          </p:cNvPr>
          <p:cNvSpPr txBox="1"/>
          <p:nvPr/>
        </p:nvSpPr>
        <p:spPr>
          <a:xfrm>
            <a:off x="993061" y="1486398"/>
            <a:ext cx="2617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스포츠 </a:t>
            </a:r>
            <a:r>
              <a:rPr lang="ko-KR" altLang="en-US" b="1" dirty="0">
                <a:solidFill>
                  <a:srgbClr val="388AC9"/>
                </a:solidFill>
              </a:rPr>
              <a:t>매거진 컨설팅</a:t>
            </a: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2D79F0C-D30C-ED82-3986-EE1F39D872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047"/>
          <a:stretch/>
        </p:blipFill>
        <p:spPr bwMode="auto">
          <a:xfrm>
            <a:off x="6096000" y="2212704"/>
            <a:ext cx="2066764" cy="298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1F3EA0E-4876-CCAF-E098-47CFA96939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73"/>
          <a:stretch/>
        </p:blipFill>
        <p:spPr bwMode="auto">
          <a:xfrm>
            <a:off x="8363900" y="2212704"/>
            <a:ext cx="2084497" cy="298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F91D62-D71A-7C69-250A-EB9925E4DF14}"/>
              </a:ext>
            </a:extLst>
          </p:cNvPr>
          <p:cNvSpPr txBox="1"/>
          <p:nvPr/>
        </p:nvSpPr>
        <p:spPr>
          <a:xfrm>
            <a:off x="767406" y="3429000"/>
            <a:ext cx="4788844" cy="1837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/>
              <a:t>더스포츠는 그동안 다양한 프로스포츠 종목의 매거진 발간사업을 수행했습니다</a:t>
            </a:r>
            <a:r>
              <a:rPr lang="en-US" altLang="ko-KR" sz="1100" dirty="0"/>
              <a:t>. </a:t>
            </a:r>
            <a:r>
              <a:rPr lang="ko-KR" altLang="en-US" sz="1100" dirty="0"/>
              <a:t>특히 오랜 기간 </a:t>
            </a:r>
            <a:r>
              <a:rPr lang="en-US" altLang="ko-KR" sz="1100" dirty="0"/>
              <a:t>K</a:t>
            </a:r>
            <a:r>
              <a:rPr lang="ko-KR" altLang="en-US" sz="1100" dirty="0"/>
              <a:t>리그 소속 구단들의 매거진 발간을 책임지며 최고의 매거진 컨설팅 공급 업체로 자리매김 했습니다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더스포츠는 </a:t>
            </a:r>
            <a:r>
              <a:rPr lang="ko-KR" altLang="en-US" sz="1100" b="1" dirty="0">
                <a:solidFill>
                  <a:srgbClr val="388AC9"/>
                </a:solidFill>
              </a:rPr>
              <a:t>매거진의 기획</a:t>
            </a:r>
            <a:r>
              <a:rPr lang="en-US" altLang="ko-KR" sz="1100" b="1" dirty="0">
                <a:solidFill>
                  <a:srgbClr val="388AC9"/>
                </a:solidFill>
              </a:rPr>
              <a:t>/</a:t>
            </a:r>
            <a:r>
              <a:rPr lang="ko-KR" altLang="en-US" sz="1100" b="1" dirty="0">
                <a:solidFill>
                  <a:srgbClr val="388AC9"/>
                </a:solidFill>
              </a:rPr>
              <a:t>디자인</a:t>
            </a:r>
            <a:r>
              <a:rPr lang="en-US" altLang="ko-KR" sz="1100" b="1" dirty="0">
                <a:solidFill>
                  <a:srgbClr val="388AC9"/>
                </a:solidFill>
              </a:rPr>
              <a:t>/</a:t>
            </a:r>
            <a:r>
              <a:rPr lang="ko-KR" altLang="en-US" sz="1100" b="1" dirty="0">
                <a:solidFill>
                  <a:srgbClr val="388AC9"/>
                </a:solidFill>
              </a:rPr>
              <a:t>인쇄</a:t>
            </a:r>
            <a:r>
              <a:rPr lang="en-US" altLang="ko-KR" sz="1100" b="1" dirty="0">
                <a:solidFill>
                  <a:srgbClr val="388AC9"/>
                </a:solidFill>
              </a:rPr>
              <a:t>/</a:t>
            </a:r>
            <a:r>
              <a:rPr lang="ko-KR" altLang="en-US" sz="1100" b="1" dirty="0">
                <a:solidFill>
                  <a:srgbClr val="388AC9"/>
                </a:solidFill>
              </a:rPr>
              <a:t>납품에 </a:t>
            </a:r>
            <a:r>
              <a:rPr lang="ko-KR" altLang="en-US" sz="1100" dirty="0"/>
              <a:t>이르는 전과정을 책임지고 수행함으로써 구단의 업무 부담을 최소화하고 비용에 대한 부담도 덜어드리고 있습니다</a:t>
            </a:r>
            <a:r>
              <a:rPr lang="en-US" altLang="ko-KR" sz="11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986E0F-BA7F-3571-CF03-A8127DBB6A8C}"/>
              </a:ext>
            </a:extLst>
          </p:cNvPr>
          <p:cNvSpPr txBox="1"/>
          <p:nvPr/>
        </p:nvSpPr>
        <p:spPr>
          <a:xfrm>
            <a:off x="214502" y="6447270"/>
            <a:ext cx="631371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더스포츠 기업 분석 보고서 </a:t>
            </a:r>
            <a:r>
              <a:rPr lang="en-US" altLang="ko-KR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01 </a:t>
            </a:r>
            <a:r>
              <a:rPr lang="ko-KR" altLang="en-US" sz="800" dirty="0">
                <a:solidFill>
                  <a:srgbClr val="777777"/>
                </a:solidFill>
                <a:latin typeface="Yu Gothic UI Light" panose="020B0300000000000000" pitchFamily="34" charset="-128"/>
                <a:ea typeface="HY견고딕" panose="02030600000101010101" pitchFamily="18" charset="-127"/>
              </a:rPr>
              <a:t>기업분석</a:t>
            </a:r>
          </a:p>
        </p:txBody>
      </p:sp>
    </p:spTree>
    <p:extLst>
      <p:ext uri="{BB962C8B-B14F-4D97-AF65-F5344CB8AC3E}">
        <p14:creationId xmlns:p14="http://schemas.microsoft.com/office/powerpoint/2010/main" val="1825940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4818</TotalTime>
  <Words>1240</Words>
  <Application>Microsoft Office PowerPoint</Application>
  <PresentationFormat>와이드스크린</PresentationFormat>
  <Paragraphs>124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40" baseType="lpstr">
      <vt:lpstr>Apple SD Gothic Neo</vt:lpstr>
      <vt:lpstr>AppleSDGothicNeo-Regular</vt:lpstr>
      <vt:lpstr>-apple-system</vt:lpstr>
      <vt:lpstr>Noto Sans DemiLight</vt:lpstr>
      <vt:lpstr>Noto Sans KR</vt:lpstr>
      <vt:lpstr>Yu Gothic UI Light</vt:lpstr>
      <vt:lpstr>굴림</vt:lpstr>
      <vt:lpstr>나눔고딕</vt:lpstr>
      <vt:lpstr>맑은 고딕</vt:lpstr>
      <vt:lpstr>맑은 고딕</vt:lpstr>
      <vt:lpstr>맑은고딕</vt:lpstr>
      <vt:lpstr>Arial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koreacamel</dc:creator>
  <cp:lastModifiedBy>koreacamel</cp:lastModifiedBy>
  <cp:revision>24</cp:revision>
  <dcterms:created xsi:type="dcterms:W3CDTF">2022-11-10T09:52:17Z</dcterms:created>
  <dcterms:modified xsi:type="dcterms:W3CDTF">2022-11-14T05:38:54Z</dcterms:modified>
</cp:coreProperties>
</file>